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8"/>
  </p:notesMasterIdLst>
  <p:handoutMasterIdLst>
    <p:handoutMasterId r:id="rId439"/>
  </p:handoutMasterIdLst>
  <p:sldIdLst>
    <p:sldId id="256" r:id="rId2"/>
    <p:sldId id="257" r:id="rId3"/>
    <p:sldId id="258" r:id="rId4"/>
    <p:sldId id="259" r:id="rId5"/>
    <p:sldId id="260" r:id="rId6"/>
    <p:sldId id="261" r:id="rId7"/>
    <p:sldId id="262" r:id="rId8"/>
    <p:sldId id="263" r:id="rId9"/>
    <p:sldId id="310" r:id="rId10"/>
    <p:sldId id="267" r:id="rId11"/>
    <p:sldId id="309" r:id="rId12"/>
    <p:sldId id="266" r:id="rId13"/>
    <p:sldId id="265" r:id="rId14"/>
    <p:sldId id="269" r:id="rId15"/>
    <p:sldId id="311" r:id="rId16"/>
    <p:sldId id="273" r:id="rId17"/>
    <p:sldId id="274" r:id="rId18"/>
    <p:sldId id="317" r:id="rId19"/>
    <p:sldId id="271" r:id="rId20"/>
    <p:sldId id="275" r:id="rId21"/>
    <p:sldId id="276" r:id="rId22"/>
    <p:sldId id="277" r:id="rId23"/>
    <p:sldId id="272" r:id="rId24"/>
    <p:sldId id="278" r:id="rId25"/>
    <p:sldId id="279" r:id="rId26"/>
    <p:sldId id="280" r:id="rId27"/>
    <p:sldId id="281" r:id="rId28"/>
    <p:sldId id="282" r:id="rId29"/>
    <p:sldId id="288" r:id="rId30"/>
    <p:sldId id="289" r:id="rId31"/>
    <p:sldId id="312" r:id="rId32"/>
    <p:sldId id="283" r:id="rId33"/>
    <p:sldId id="286" r:id="rId34"/>
    <p:sldId id="285" r:id="rId35"/>
    <p:sldId id="287" r:id="rId36"/>
    <p:sldId id="290" r:id="rId37"/>
    <p:sldId id="291" r:id="rId38"/>
    <p:sldId id="314" r:id="rId39"/>
    <p:sldId id="313" r:id="rId40"/>
    <p:sldId id="315" r:id="rId41"/>
    <p:sldId id="294" r:id="rId42"/>
    <p:sldId id="292" r:id="rId43"/>
    <p:sldId id="296" r:id="rId44"/>
    <p:sldId id="293" r:id="rId45"/>
    <p:sldId id="298" r:id="rId46"/>
    <p:sldId id="318" r:id="rId47"/>
    <p:sldId id="299" r:id="rId48"/>
    <p:sldId id="301" r:id="rId49"/>
    <p:sldId id="300" r:id="rId50"/>
    <p:sldId id="303" r:id="rId51"/>
    <p:sldId id="316" r:id="rId52"/>
    <p:sldId id="319" r:id="rId53"/>
    <p:sldId id="320" r:id="rId54"/>
    <p:sldId id="356" r:id="rId55"/>
    <p:sldId id="355" r:id="rId56"/>
    <p:sldId id="304" r:id="rId57"/>
    <p:sldId id="357" r:id="rId58"/>
    <p:sldId id="354" r:id="rId59"/>
    <p:sldId id="308" r:id="rId60"/>
    <p:sldId id="306" r:id="rId61"/>
    <p:sldId id="358" r:id="rId62"/>
    <p:sldId id="307" r:id="rId63"/>
    <p:sldId id="359" r:id="rId64"/>
    <p:sldId id="321" r:id="rId65"/>
    <p:sldId id="346" r:id="rId66"/>
    <p:sldId id="322" r:id="rId67"/>
    <p:sldId id="323" r:id="rId68"/>
    <p:sldId id="347" r:id="rId69"/>
    <p:sldId id="344" r:id="rId70"/>
    <p:sldId id="348" r:id="rId71"/>
    <p:sldId id="350" r:id="rId72"/>
    <p:sldId id="349" r:id="rId73"/>
    <p:sldId id="351" r:id="rId74"/>
    <p:sldId id="324" r:id="rId75"/>
    <p:sldId id="325" r:id="rId76"/>
    <p:sldId id="327" r:id="rId77"/>
    <p:sldId id="352" r:id="rId78"/>
    <p:sldId id="326" r:id="rId79"/>
    <p:sldId id="328" r:id="rId80"/>
    <p:sldId id="353" r:id="rId81"/>
    <p:sldId id="329" r:id="rId82"/>
    <p:sldId id="330" r:id="rId83"/>
    <p:sldId id="331" r:id="rId84"/>
    <p:sldId id="332" r:id="rId85"/>
    <p:sldId id="333" r:id="rId86"/>
    <p:sldId id="334" r:id="rId87"/>
    <p:sldId id="337" r:id="rId88"/>
    <p:sldId id="360" r:id="rId89"/>
    <p:sldId id="362" r:id="rId90"/>
    <p:sldId id="361" r:id="rId91"/>
    <p:sldId id="336" r:id="rId92"/>
    <p:sldId id="338" r:id="rId93"/>
    <p:sldId id="343" r:id="rId94"/>
    <p:sldId id="339" r:id="rId95"/>
    <p:sldId id="341" r:id="rId96"/>
    <p:sldId id="340" r:id="rId97"/>
    <p:sldId id="342" r:id="rId98"/>
    <p:sldId id="363" r:id="rId99"/>
    <p:sldId id="364" r:id="rId100"/>
    <p:sldId id="369" r:id="rId101"/>
    <p:sldId id="406" r:id="rId102"/>
    <p:sldId id="405" r:id="rId103"/>
    <p:sldId id="365" r:id="rId104"/>
    <p:sldId id="741" r:id="rId105"/>
    <p:sldId id="366" r:id="rId106"/>
    <p:sldId id="368" r:id="rId107"/>
    <p:sldId id="371" r:id="rId108"/>
    <p:sldId id="370" r:id="rId109"/>
    <p:sldId id="372" r:id="rId110"/>
    <p:sldId id="376" r:id="rId111"/>
    <p:sldId id="373" r:id="rId112"/>
    <p:sldId id="374" r:id="rId113"/>
    <p:sldId id="375" r:id="rId114"/>
    <p:sldId id="377" r:id="rId115"/>
    <p:sldId id="379" r:id="rId116"/>
    <p:sldId id="378" r:id="rId117"/>
    <p:sldId id="380" r:id="rId118"/>
    <p:sldId id="384" r:id="rId119"/>
    <p:sldId id="385" r:id="rId120"/>
    <p:sldId id="382" r:id="rId121"/>
    <p:sldId id="381" r:id="rId122"/>
    <p:sldId id="383" r:id="rId123"/>
    <p:sldId id="386" r:id="rId124"/>
    <p:sldId id="387" r:id="rId125"/>
    <p:sldId id="389" r:id="rId126"/>
    <p:sldId id="390" r:id="rId127"/>
    <p:sldId id="391" r:id="rId128"/>
    <p:sldId id="395" r:id="rId129"/>
    <p:sldId id="392" r:id="rId130"/>
    <p:sldId id="394" r:id="rId131"/>
    <p:sldId id="393" r:id="rId132"/>
    <p:sldId id="397" r:id="rId133"/>
    <p:sldId id="396" r:id="rId134"/>
    <p:sldId id="402" r:id="rId135"/>
    <p:sldId id="401" r:id="rId136"/>
    <p:sldId id="399" r:id="rId137"/>
    <p:sldId id="398" r:id="rId138"/>
    <p:sldId id="400" r:id="rId139"/>
    <p:sldId id="403" r:id="rId140"/>
    <p:sldId id="407" r:id="rId141"/>
    <p:sldId id="408" r:id="rId142"/>
    <p:sldId id="410" r:id="rId143"/>
    <p:sldId id="409" r:id="rId144"/>
    <p:sldId id="411" r:id="rId145"/>
    <p:sldId id="414" r:id="rId146"/>
    <p:sldId id="412" r:id="rId147"/>
    <p:sldId id="416" r:id="rId148"/>
    <p:sldId id="415" r:id="rId149"/>
    <p:sldId id="417" r:id="rId150"/>
    <p:sldId id="418" r:id="rId151"/>
    <p:sldId id="420" r:id="rId152"/>
    <p:sldId id="421" r:id="rId153"/>
    <p:sldId id="422" r:id="rId154"/>
    <p:sldId id="423" r:id="rId155"/>
    <p:sldId id="425" r:id="rId156"/>
    <p:sldId id="430" r:id="rId157"/>
    <p:sldId id="429" r:id="rId158"/>
    <p:sldId id="435" r:id="rId159"/>
    <p:sldId id="428" r:id="rId160"/>
    <p:sldId id="426" r:id="rId161"/>
    <p:sldId id="427" r:id="rId162"/>
    <p:sldId id="431" r:id="rId163"/>
    <p:sldId id="445" r:id="rId164"/>
    <p:sldId id="449" r:id="rId165"/>
    <p:sldId id="446" r:id="rId166"/>
    <p:sldId id="432" r:id="rId167"/>
    <p:sldId id="453" r:id="rId168"/>
    <p:sldId id="436" r:id="rId169"/>
    <p:sldId id="437" r:id="rId170"/>
    <p:sldId id="443" r:id="rId171"/>
    <p:sldId id="452" r:id="rId172"/>
    <p:sldId id="434" r:id="rId173"/>
    <p:sldId id="454" r:id="rId174"/>
    <p:sldId id="462" r:id="rId175"/>
    <p:sldId id="456" r:id="rId176"/>
    <p:sldId id="459" r:id="rId177"/>
    <p:sldId id="455" r:id="rId178"/>
    <p:sldId id="463" r:id="rId179"/>
    <p:sldId id="442" r:id="rId180"/>
    <p:sldId id="438" r:id="rId181"/>
    <p:sldId id="439" r:id="rId182"/>
    <p:sldId id="440" r:id="rId183"/>
    <p:sldId id="441" r:id="rId184"/>
    <p:sldId id="451" r:id="rId185"/>
    <p:sldId id="444" r:id="rId186"/>
    <p:sldId id="464" r:id="rId187"/>
    <p:sldId id="465" r:id="rId188"/>
    <p:sldId id="466" r:id="rId189"/>
    <p:sldId id="467" r:id="rId190"/>
    <p:sldId id="468" r:id="rId191"/>
    <p:sldId id="469" r:id="rId192"/>
    <p:sldId id="470" r:id="rId193"/>
    <p:sldId id="471" r:id="rId194"/>
    <p:sldId id="472" r:id="rId195"/>
    <p:sldId id="473" r:id="rId196"/>
    <p:sldId id="474" r:id="rId197"/>
    <p:sldId id="475" r:id="rId198"/>
    <p:sldId id="476" r:id="rId199"/>
    <p:sldId id="477" r:id="rId200"/>
    <p:sldId id="478" r:id="rId201"/>
    <p:sldId id="479" r:id="rId202"/>
    <p:sldId id="492" r:id="rId203"/>
    <p:sldId id="480" r:id="rId204"/>
    <p:sldId id="481" r:id="rId205"/>
    <p:sldId id="497" r:id="rId206"/>
    <p:sldId id="482" r:id="rId207"/>
    <p:sldId id="483" r:id="rId208"/>
    <p:sldId id="493" r:id="rId209"/>
    <p:sldId id="495" r:id="rId210"/>
    <p:sldId id="485" r:id="rId211"/>
    <p:sldId id="486" r:id="rId212"/>
    <p:sldId id="487" r:id="rId213"/>
    <p:sldId id="488" r:id="rId214"/>
    <p:sldId id="496" r:id="rId215"/>
    <p:sldId id="494" r:id="rId216"/>
    <p:sldId id="489" r:id="rId217"/>
    <p:sldId id="490" r:id="rId218"/>
    <p:sldId id="491" r:id="rId219"/>
    <p:sldId id="498" r:id="rId220"/>
    <p:sldId id="499" r:id="rId221"/>
    <p:sldId id="500" r:id="rId222"/>
    <p:sldId id="501" r:id="rId223"/>
    <p:sldId id="502" r:id="rId224"/>
    <p:sldId id="504" r:id="rId225"/>
    <p:sldId id="503" r:id="rId226"/>
    <p:sldId id="505" r:id="rId227"/>
    <p:sldId id="506" r:id="rId228"/>
    <p:sldId id="507" r:id="rId229"/>
    <p:sldId id="508" r:id="rId230"/>
    <p:sldId id="509" r:id="rId231"/>
    <p:sldId id="510" r:id="rId232"/>
    <p:sldId id="511" r:id="rId233"/>
    <p:sldId id="512" r:id="rId234"/>
    <p:sldId id="513" r:id="rId235"/>
    <p:sldId id="514" r:id="rId236"/>
    <p:sldId id="515" r:id="rId237"/>
    <p:sldId id="516" r:id="rId238"/>
    <p:sldId id="517" r:id="rId239"/>
    <p:sldId id="518"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 id="532" r:id="rId254"/>
    <p:sldId id="533" r:id="rId255"/>
    <p:sldId id="534" r:id="rId256"/>
    <p:sldId id="535" r:id="rId257"/>
    <p:sldId id="538" r:id="rId258"/>
    <p:sldId id="536" r:id="rId259"/>
    <p:sldId id="544" r:id="rId260"/>
    <p:sldId id="537" r:id="rId261"/>
    <p:sldId id="539" r:id="rId262"/>
    <p:sldId id="542" r:id="rId263"/>
    <p:sldId id="543" r:id="rId264"/>
    <p:sldId id="540" r:id="rId265"/>
    <p:sldId id="545" r:id="rId266"/>
    <p:sldId id="548" r:id="rId267"/>
    <p:sldId id="552" r:id="rId268"/>
    <p:sldId id="550" r:id="rId269"/>
    <p:sldId id="546" r:id="rId270"/>
    <p:sldId id="549" r:id="rId271"/>
    <p:sldId id="551" r:id="rId272"/>
    <p:sldId id="555" r:id="rId273"/>
    <p:sldId id="557" r:id="rId274"/>
    <p:sldId id="556" r:id="rId275"/>
    <p:sldId id="547" r:id="rId276"/>
    <p:sldId id="558" r:id="rId277"/>
    <p:sldId id="553" r:id="rId278"/>
    <p:sldId id="559" r:id="rId279"/>
    <p:sldId id="560" r:id="rId280"/>
    <p:sldId id="561" r:id="rId281"/>
    <p:sldId id="562" r:id="rId282"/>
    <p:sldId id="563" r:id="rId283"/>
    <p:sldId id="564" r:id="rId284"/>
    <p:sldId id="565" r:id="rId285"/>
    <p:sldId id="568" r:id="rId286"/>
    <p:sldId id="573" r:id="rId287"/>
    <p:sldId id="569" r:id="rId288"/>
    <p:sldId id="570" r:id="rId289"/>
    <p:sldId id="572" r:id="rId290"/>
    <p:sldId id="567" r:id="rId291"/>
    <p:sldId id="571" r:id="rId292"/>
    <p:sldId id="576" r:id="rId293"/>
    <p:sldId id="574" r:id="rId294"/>
    <p:sldId id="575" r:id="rId295"/>
    <p:sldId id="577" r:id="rId296"/>
    <p:sldId id="578" r:id="rId297"/>
    <p:sldId id="579" r:id="rId298"/>
    <p:sldId id="587" r:id="rId299"/>
    <p:sldId id="583" r:id="rId300"/>
    <p:sldId id="581" r:id="rId301"/>
    <p:sldId id="742" r:id="rId302"/>
    <p:sldId id="593" r:id="rId303"/>
    <p:sldId id="596" r:id="rId304"/>
    <p:sldId id="594" r:id="rId305"/>
    <p:sldId id="585" r:id="rId306"/>
    <p:sldId id="595" r:id="rId307"/>
    <p:sldId id="586" r:id="rId308"/>
    <p:sldId id="588" r:id="rId309"/>
    <p:sldId id="589" r:id="rId310"/>
    <p:sldId id="591" r:id="rId311"/>
    <p:sldId id="590" r:id="rId312"/>
    <p:sldId id="592" r:id="rId313"/>
    <p:sldId id="601" r:id="rId314"/>
    <p:sldId id="597" r:id="rId315"/>
    <p:sldId id="602" r:id="rId316"/>
    <p:sldId id="598" r:id="rId317"/>
    <p:sldId id="599" r:id="rId318"/>
    <p:sldId id="600" r:id="rId319"/>
    <p:sldId id="604" r:id="rId320"/>
    <p:sldId id="605" r:id="rId321"/>
    <p:sldId id="606" r:id="rId322"/>
    <p:sldId id="607" r:id="rId323"/>
    <p:sldId id="608" r:id="rId324"/>
    <p:sldId id="611" r:id="rId325"/>
    <p:sldId id="610" r:id="rId326"/>
    <p:sldId id="609" r:id="rId327"/>
    <p:sldId id="612" r:id="rId328"/>
    <p:sldId id="618" r:id="rId329"/>
    <p:sldId id="619" r:id="rId330"/>
    <p:sldId id="617" r:id="rId331"/>
    <p:sldId id="615" r:id="rId332"/>
    <p:sldId id="632" r:id="rId333"/>
    <p:sldId id="616" r:id="rId334"/>
    <p:sldId id="621" r:id="rId335"/>
    <p:sldId id="625" r:id="rId336"/>
    <p:sldId id="622" r:id="rId337"/>
    <p:sldId id="628" r:id="rId338"/>
    <p:sldId id="627" r:id="rId339"/>
    <p:sldId id="629" r:id="rId340"/>
    <p:sldId id="630" r:id="rId341"/>
    <p:sldId id="631" r:id="rId342"/>
    <p:sldId id="633" r:id="rId343"/>
    <p:sldId id="634" r:id="rId344"/>
    <p:sldId id="636" r:id="rId345"/>
    <p:sldId id="635" r:id="rId346"/>
    <p:sldId id="639" r:id="rId347"/>
    <p:sldId id="638" r:id="rId348"/>
    <p:sldId id="637" r:id="rId349"/>
    <p:sldId id="640" r:id="rId350"/>
    <p:sldId id="643" r:id="rId351"/>
    <p:sldId id="641" r:id="rId352"/>
    <p:sldId id="642" r:id="rId353"/>
    <p:sldId id="646" r:id="rId354"/>
    <p:sldId id="644" r:id="rId355"/>
    <p:sldId id="645" r:id="rId356"/>
    <p:sldId id="655" r:id="rId357"/>
    <p:sldId id="647" r:id="rId358"/>
    <p:sldId id="653" r:id="rId359"/>
    <p:sldId id="658" r:id="rId360"/>
    <p:sldId id="654" r:id="rId361"/>
    <p:sldId id="659" r:id="rId362"/>
    <p:sldId id="674" r:id="rId363"/>
    <p:sldId id="673" r:id="rId364"/>
    <p:sldId id="678" r:id="rId365"/>
    <p:sldId id="661" r:id="rId366"/>
    <p:sldId id="677" r:id="rId367"/>
    <p:sldId id="663" r:id="rId368"/>
    <p:sldId id="671" r:id="rId369"/>
    <p:sldId id="676" r:id="rId370"/>
    <p:sldId id="662" r:id="rId371"/>
    <p:sldId id="666" r:id="rId372"/>
    <p:sldId id="668" r:id="rId373"/>
    <p:sldId id="648" r:id="rId374"/>
    <p:sldId id="672" r:id="rId375"/>
    <p:sldId id="665" r:id="rId376"/>
    <p:sldId id="651" r:id="rId377"/>
    <p:sldId id="667" r:id="rId378"/>
    <p:sldId id="650" r:id="rId379"/>
    <p:sldId id="670" r:id="rId380"/>
    <p:sldId id="664" r:id="rId381"/>
    <p:sldId id="669" r:id="rId382"/>
    <p:sldId id="683" r:id="rId383"/>
    <p:sldId id="680" r:id="rId384"/>
    <p:sldId id="679" r:id="rId385"/>
    <p:sldId id="681" r:id="rId386"/>
    <p:sldId id="689" r:id="rId387"/>
    <p:sldId id="684" r:id="rId388"/>
    <p:sldId id="686" r:id="rId389"/>
    <p:sldId id="682" r:id="rId390"/>
    <p:sldId id="690" r:id="rId391"/>
    <p:sldId id="685" r:id="rId392"/>
    <p:sldId id="688" r:id="rId393"/>
    <p:sldId id="691" r:id="rId394"/>
    <p:sldId id="692" r:id="rId395"/>
    <p:sldId id="694" r:id="rId396"/>
    <p:sldId id="693" r:id="rId397"/>
    <p:sldId id="695" r:id="rId398"/>
    <p:sldId id="697" r:id="rId399"/>
    <p:sldId id="696" r:id="rId400"/>
    <p:sldId id="698" r:id="rId401"/>
    <p:sldId id="699" r:id="rId402"/>
    <p:sldId id="700" r:id="rId403"/>
    <p:sldId id="701" r:id="rId404"/>
    <p:sldId id="702" r:id="rId405"/>
    <p:sldId id="703" r:id="rId406"/>
    <p:sldId id="704" r:id="rId407"/>
    <p:sldId id="706" r:id="rId408"/>
    <p:sldId id="705" r:id="rId409"/>
    <p:sldId id="710" r:id="rId410"/>
    <p:sldId id="707" r:id="rId411"/>
    <p:sldId id="708" r:id="rId412"/>
    <p:sldId id="709" r:id="rId413"/>
    <p:sldId id="720" r:id="rId414"/>
    <p:sldId id="743" r:id="rId415"/>
    <p:sldId id="711" r:id="rId416"/>
    <p:sldId id="712" r:id="rId417"/>
    <p:sldId id="723" r:id="rId418"/>
    <p:sldId id="724" r:id="rId419"/>
    <p:sldId id="713" r:id="rId420"/>
    <p:sldId id="714" r:id="rId421"/>
    <p:sldId id="727" r:id="rId422"/>
    <p:sldId id="725" r:id="rId423"/>
    <p:sldId id="719" r:id="rId424"/>
    <p:sldId id="718" r:id="rId425"/>
    <p:sldId id="728" r:id="rId426"/>
    <p:sldId id="729" r:id="rId427"/>
    <p:sldId id="730" r:id="rId428"/>
    <p:sldId id="732" r:id="rId429"/>
    <p:sldId id="733" r:id="rId430"/>
    <p:sldId id="717" r:id="rId431"/>
    <p:sldId id="721" r:id="rId432"/>
    <p:sldId id="731" r:id="rId433"/>
    <p:sldId id="734" r:id="rId434"/>
    <p:sldId id="735" r:id="rId435"/>
    <p:sldId id="739" r:id="rId436"/>
    <p:sldId id="738" r:id="rId43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A26564"/>
    <a:srgbClr val="FFE181"/>
    <a:srgbClr val="4B6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3" autoAdjust="0"/>
    <p:restoredTop sz="96168" autoAdjust="0"/>
  </p:normalViewPr>
  <p:slideViewPr>
    <p:cSldViewPr>
      <p:cViewPr varScale="1">
        <p:scale>
          <a:sx n="81" d="100"/>
          <a:sy n="81" d="100"/>
        </p:scale>
        <p:origin x="120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82736"/>
    </p:cViewPr>
  </p:sorterViewPr>
  <p:notesViewPr>
    <p:cSldViewPr>
      <p:cViewPr varScale="1">
        <p:scale>
          <a:sx n="62" d="100"/>
          <a:sy n="62" d="100"/>
        </p:scale>
        <p:origin x="-1714"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handoutMaster" Target="handoutMasters/handoutMaster1.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viewProps" Target="view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tableStyles" Target="tableStyles.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notesMaster" Target="notesMasters/notesMaster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presProps" Target="presProps.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1C3FF-C6EA-412F-A9A8-2713F3A2203F}" type="datetimeFigureOut">
              <a:rPr lang="de-DE" smtClean="0"/>
              <a:t>14.01.2020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437692-16A2-4253-ADFA-A7B4C1608AC8}" type="slidenum">
              <a:rPr lang="de-DE" smtClean="0"/>
              <a:t>‹Nr.›</a:t>
            </a:fld>
            <a:endParaRPr lang="de-DE"/>
          </a:p>
        </p:txBody>
      </p:sp>
    </p:spTree>
    <p:extLst>
      <p:ext uri="{BB962C8B-B14F-4D97-AF65-F5344CB8AC3E}">
        <p14:creationId xmlns:p14="http://schemas.microsoft.com/office/powerpoint/2010/main" val="67065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D052EE-BED9-4F3E-B543-09AEA0D7C96C}" type="datetimeFigureOut">
              <a:rPr lang="de-DE" smtClean="0"/>
              <a:t>14.01.2020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7A9F02-D126-481B-83A7-39EF3F003622}" type="slidenum">
              <a:rPr lang="de-DE" smtClean="0"/>
              <a:t>‹Nr.›</a:t>
            </a:fld>
            <a:endParaRPr lang="de-DE"/>
          </a:p>
        </p:txBody>
      </p:sp>
    </p:spTree>
    <p:extLst>
      <p:ext uri="{BB962C8B-B14F-4D97-AF65-F5344CB8AC3E}">
        <p14:creationId xmlns:p14="http://schemas.microsoft.com/office/powerpoint/2010/main" val="226775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117</a:t>
            </a:fld>
            <a:endParaRPr lang="de-DE"/>
          </a:p>
        </p:txBody>
      </p:sp>
    </p:spTree>
    <p:extLst>
      <p:ext uri="{BB962C8B-B14F-4D97-AF65-F5344CB8AC3E}">
        <p14:creationId xmlns:p14="http://schemas.microsoft.com/office/powerpoint/2010/main" val="33546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131</a:t>
            </a:fld>
            <a:endParaRPr lang="de-DE"/>
          </a:p>
        </p:txBody>
      </p:sp>
    </p:spTree>
    <p:extLst>
      <p:ext uri="{BB962C8B-B14F-4D97-AF65-F5344CB8AC3E}">
        <p14:creationId xmlns:p14="http://schemas.microsoft.com/office/powerpoint/2010/main" val="43361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147</a:t>
            </a:fld>
            <a:endParaRPr lang="de-DE"/>
          </a:p>
        </p:txBody>
      </p:sp>
    </p:spTree>
    <p:extLst>
      <p:ext uri="{BB962C8B-B14F-4D97-AF65-F5344CB8AC3E}">
        <p14:creationId xmlns:p14="http://schemas.microsoft.com/office/powerpoint/2010/main" val="233509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148</a:t>
            </a:fld>
            <a:endParaRPr lang="de-DE"/>
          </a:p>
        </p:txBody>
      </p:sp>
    </p:spTree>
    <p:extLst>
      <p:ext uri="{BB962C8B-B14F-4D97-AF65-F5344CB8AC3E}">
        <p14:creationId xmlns:p14="http://schemas.microsoft.com/office/powerpoint/2010/main" val="223863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162</a:t>
            </a:fld>
            <a:endParaRPr lang="de-DE"/>
          </a:p>
        </p:txBody>
      </p:sp>
    </p:spTree>
    <p:extLst>
      <p:ext uri="{BB962C8B-B14F-4D97-AF65-F5344CB8AC3E}">
        <p14:creationId xmlns:p14="http://schemas.microsoft.com/office/powerpoint/2010/main" val="326916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E172BF0-A069-4171-BF1A-AAD8AFB270F6}" type="slidenum">
              <a:rPr lang="de-DE" smtClean="0"/>
              <a:t>239</a:t>
            </a:fld>
            <a:endParaRPr lang="de-DE"/>
          </a:p>
        </p:txBody>
      </p:sp>
    </p:spTree>
    <p:extLst>
      <p:ext uri="{BB962C8B-B14F-4D97-AF65-F5344CB8AC3E}">
        <p14:creationId xmlns:p14="http://schemas.microsoft.com/office/powerpoint/2010/main" val="205074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421</a:t>
            </a:fld>
            <a:endParaRPr lang="de-DE"/>
          </a:p>
        </p:txBody>
      </p:sp>
    </p:spTree>
    <p:extLst>
      <p:ext uri="{BB962C8B-B14F-4D97-AF65-F5344CB8AC3E}">
        <p14:creationId xmlns:p14="http://schemas.microsoft.com/office/powerpoint/2010/main" val="75160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7A9F02-D126-481B-83A7-39EF3F003622}" type="slidenum">
              <a:rPr lang="de-DE" smtClean="0"/>
              <a:t>425</a:t>
            </a:fld>
            <a:endParaRPr lang="de-DE"/>
          </a:p>
        </p:txBody>
      </p:sp>
    </p:spTree>
    <p:extLst>
      <p:ext uri="{BB962C8B-B14F-4D97-AF65-F5344CB8AC3E}">
        <p14:creationId xmlns:p14="http://schemas.microsoft.com/office/powerpoint/2010/main" val="132292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E7EF59E-6F8F-477A-B176-AEC3BB64BD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42868197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7EF59E-6F8F-477A-B176-AEC3BB64BD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680659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7EF59E-6F8F-477A-B176-AEC3BB64BD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40031933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7EF59E-6F8F-477A-B176-AEC3BB64BD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1950701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E7EF59E-6F8F-477A-B176-AEC3BB64BDA0}" type="datetimeFigureOut">
              <a:rPr lang="de-DE" smtClean="0"/>
              <a:t>14.01.2020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2980482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E7EF59E-6F8F-477A-B176-AEC3BB64BD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3648751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E7EF59E-6F8F-477A-B176-AEC3BB64BDA0}" type="datetimeFigureOut">
              <a:rPr lang="de-DE" smtClean="0"/>
              <a:t>14.01.2020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3310825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E7EF59E-6F8F-477A-B176-AEC3BB64BDA0}" type="datetimeFigureOut">
              <a:rPr lang="de-DE" smtClean="0"/>
              <a:t>14.01.2020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30565124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E7EF59E-6F8F-477A-B176-AEC3BB64BDA0}" type="datetimeFigureOut">
              <a:rPr lang="de-DE" smtClean="0"/>
              <a:t>14.01.2020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2251232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7EF59E-6F8F-477A-B176-AEC3BB64BD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2001857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E7EF59E-6F8F-477A-B176-AEC3BB64BDA0}" type="datetimeFigureOut">
              <a:rPr lang="de-DE" smtClean="0"/>
              <a:t>14.01.2020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63587A-F44B-49EC-8997-122C7B2128F0}" type="slidenum">
              <a:rPr lang="de-DE" smtClean="0"/>
              <a:t>‹Nr.›</a:t>
            </a:fld>
            <a:endParaRPr lang="de-DE"/>
          </a:p>
        </p:txBody>
      </p:sp>
    </p:spTree>
    <p:extLst>
      <p:ext uri="{BB962C8B-B14F-4D97-AF65-F5344CB8AC3E}">
        <p14:creationId xmlns:p14="http://schemas.microsoft.com/office/powerpoint/2010/main" val="17092037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EF59E-6F8F-477A-B176-AEC3BB64BDA0}" type="datetimeFigureOut">
              <a:rPr lang="de-DE" smtClean="0"/>
              <a:t>14.01.2020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3587A-F44B-49EC-8997-122C7B2128F0}" type="slidenum">
              <a:rPr lang="de-DE" smtClean="0"/>
              <a:t>‹Nr.›</a:t>
            </a:fld>
            <a:endParaRPr lang="de-DE"/>
          </a:p>
        </p:txBody>
      </p:sp>
    </p:spTree>
    <p:extLst>
      <p:ext uri="{BB962C8B-B14F-4D97-AF65-F5344CB8AC3E}">
        <p14:creationId xmlns:p14="http://schemas.microsoft.com/office/powerpoint/2010/main" val="4086685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4" Type="http://schemas.microsoft.com/office/2007/relationships/hdphoto" Target="../media/hdphoto6.wdp"/></Relationships>
</file>

<file path=ppt/slides/_rels/slide10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4.jpeg"/><Relationship Id="rId1" Type="http://schemas.openxmlformats.org/officeDocument/2006/relationships/slideLayout" Target="../slideLayouts/slideLayout4.xml"/><Relationship Id="rId4" Type="http://schemas.openxmlformats.org/officeDocument/2006/relationships/image" Target="../media/image155.gif"/></Relationships>
</file>

<file path=ppt/slides/_rels/slide11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4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14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147.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4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14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gif"/></Relationships>
</file>

<file path=ppt/slides/_rels/slide15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 Id="rId6" Type="http://schemas.openxmlformats.org/officeDocument/2006/relationships/image" Target="../media/image251.jpeg"/><Relationship Id="rId5" Type="http://schemas.openxmlformats.org/officeDocument/2006/relationships/image" Target="../media/image250.jpeg"/><Relationship Id="rId4" Type="http://schemas.microsoft.com/office/2007/relationships/hdphoto" Target="../media/hdphoto9.wdp"/></Relationships>
</file>

<file path=ppt/slides/_rels/slide17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17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178.xml.rels><?xml version="1.0" encoding="UTF-8" standalone="yes"?>
<Relationships xmlns="http://schemas.openxmlformats.org/package/2006/relationships"><Relationship Id="rId8" Type="http://schemas.openxmlformats.org/officeDocument/2006/relationships/image" Target="../media/image263.jpeg"/><Relationship Id="rId3" Type="http://schemas.microsoft.com/office/2007/relationships/hdphoto" Target="../media/hdphoto12.wdp"/><Relationship Id="rId7" Type="http://schemas.openxmlformats.org/officeDocument/2006/relationships/image" Target="../media/image262.jpeg"/><Relationship Id="rId2" Type="http://schemas.openxmlformats.org/officeDocument/2006/relationships/image" Target="../media/image258.jpeg"/><Relationship Id="rId1" Type="http://schemas.openxmlformats.org/officeDocument/2006/relationships/slideLayout" Target="../slideLayouts/slideLayout7.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7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7.xml"/><Relationship Id="rId4" Type="http://schemas.openxmlformats.org/officeDocument/2006/relationships/image" Target="../media/image272.jpeg"/></Relationships>
</file>

<file path=ppt/slides/_rels/slide18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4.wdp"/><Relationship Id="rId2" Type="http://schemas.openxmlformats.org/officeDocument/2006/relationships/image" Target="../media/image281.png"/><Relationship Id="rId1" Type="http://schemas.openxmlformats.org/officeDocument/2006/relationships/slideLayout" Target="../slideLayouts/slideLayout7.xml"/><Relationship Id="rId6" Type="http://schemas.openxmlformats.org/officeDocument/2006/relationships/image" Target="../media/image284.png"/><Relationship Id="rId5" Type="http://schemas.openxmlformats.org/officeDocument/2006/relationships/image" Target="../media/image283.jpeg"/><Relationship Id="rId4" Type="http://schemas.openxmlformats.org/officeDocument/2006/relationships/image" Target="../media/image282.jpeg"/></Relationships>
</file>

<file path=ppt/slides/_rels/slide19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7.xml"/><Relationship Id="rId5" Type="http://schemas.openxmlformats.org/officeDocument/2006/relationships/image" Target="../media/image288.jpeg"/><Relationship Id="rId4" Type="http://schemas.openxmlformats.org/officeDocument/2006/relationships/image" Target="../media/image287.jpeg"/></Relationships>
</file>

<file path=ppt/slides/_rels/slide193.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7.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21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jpeg"/><Relationship Id="rId1" Type="http://schemas.openxmlformats.org/officeDocument/2006/relationships/slideLayout" Target="../slideLayouts/slideLayout7.xml"/><Relationship Id="rId4" Type="http://schemas.microsoft.com/office/2007/relationships/hdphoto" Target="../media/hdphoto16.wdp"/></Relationships>
</file>

<file path=ppt/slides/_rels/slide22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7.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jpeg"/><Relationship Id="rId1" Type="http://schemas.openxmlformats.org/officeDocument/2006/relationships/slideLayout" Target="../slideLayouts/slideLayout7.xml"/><Relationship Id="rId4" Type="http://schemas.openxmlformats.org/officeDocument/2006/relationships/image" Target="../media/image333.jpeg"/></Relationships>
</file>

<file path=ppt/slides/_rels/slide226.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35.png"/><Relationship Id="rId1" Type="http://schemas.openxmlformats.org/officeDocument/2006/relationships/slideLayout" Target="../slideLayouts/slideLayout7.xml"/><Relationship Id="rId4" Type="http://schemas.openxmlformats.org/officeDocument/2006/relationships/image" Target="../media/image336.jpeg"/></Relationships>
</file>

<file path=ppt/slides/_rels/slide22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7.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338.jpeg"/></Relationships>
</file>

<file path=ppt/slides/_rels/slide229.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7.xml"/><Relationship Id="rId4" Type="http://schemas.openxmlformats.org/officeDocument/2006/relationships/image" Target="../media/image342.jpeg"/></Relationships>
</file>

<file path=ppt/slides/_rels/slide231.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7.xml"/><Relationship Id="rId4" Type="http://schemas.microsoft.com/office/2007/relationships/hdphoto" Target="../media/hdphoto21.wdp"/></Relationships>
</file>

<file path=ppt/slides/_rels/slide232.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jpeg"/><Relationship Id="rId1" Type="http://schemas.openxmlformats.org/officeDocument/2006/relationships/slideLayout" Target="../slideLayouts/slideLayout7.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jpeg"/></Relationships>
</file>

<file path=ppt/slides/_rels/slide237.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357.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359.jpeg"/><Relationship Id="rId1" Type="http://schemas.openxmlformats.org/officeDocument/2006/relationships/slideLayout" Target="../slideLayouts/slideLayout7.xml"/><Relationship Id="rId4" Type="http://schemas.openxmlformats.org/officeDocument/2006/relationships/image" Target="../media/image361.jpeg"/></Relationships>
</file>

<file path=ppt/slides/_rels/slide241.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364.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368.jpeg"/><Relationship Id="rId1" Type="http://schemas.openxmlformats.org/officeDocument/2006/relationships/slideLayout" Target="../slideLayouts/slideLayout7.xml"/><Relationship Id="rId4" Type="http://schemas.openxmlformats.org/officeDocument/2006/relationships/image" Target="../media/image370.jpeg"/></Relationships>
</file>

<file path=ppt/slides/_rels/slide247.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7.xml"/><Relationship Id="rId4" Type="http://schemas.openxmlformats.org/officeDocument/2006/relationships/image" Target="../media/image373.jpeg"/></Relationships>
</file>

<file path=ppt/slides/_rels/slide248.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7.png"/></Relationships>
</file>

<file path=ppt/slides/_rels/slide250.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jpeg"/><Relationship Id="rId1" Type="http://schemas.openxmlformats.org/officeDocument/2006/relationships/slideLayout" Target="../slideLayouts/slideLayout7.xml"/><Relationship Id="rId5" Type="http://schemas.openxmlformats.org/officeDocument/2006/relationships/image" Target="../media/image383.jpeg"/><Relationship Id="rId4" Type="http://schemas.openxmlformats.org/officeDocument/2006/relationships/image" Target="../media/image382.jpeg"/></Relationships>
</file>

<file path=ppt/slides/_rels/slide253.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89.jpe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390.jpeg"/></Relationships>
</file>

<file path=ppt/slides/_rels/slide258.xml.rels><?xml version="1.0" encoding="UTF-8" standalone="yes"?>
<Relationships xmlns="http://schemas.openxmlformats.org/package/2006/relationships"><Relationship Id="rId2" Type="http://schemas.openxmlformats.org/officeDocument/2006/relationships/image" Target="../media/image391.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image" Target="../media/image392.jpeg"/><Relationship Id="rId1" Type="http://schemas.openxmlformats.org/officeDocument/2006/relationships/slideLayout" Target="../slideLayouts/slideLayout7.xml"/><Relationship Id="rId4" Type="http://schemas.openxmlformats.org/officeDocument/2006/relationships/image" Target="../media/image394.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395.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jpeg"/><Relationship Id="rId1" Type="http://schemas.openxmlformats.org/officeDocument/2006/relationships/slideLayout" Target="../slideLayouts/slideLayout7.xml"/><Relationship Id="rId4" Type="http://schemas.microsoft.com/office/2007/relationships/hdphoto" Target="../media/hdphoto24.wdp"/></Relationships>
</file>

<file path=ppt/slides/_rels/slide262.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99.jpeg"/><Relationship Id="rId1" Type="http://schemas.openxmlformats.org/officeDocument/2006/relationships/slideLayout" Target="../slideLayouts/slideLayout7.xml"/><Relationship Id="rId4" Type="http://schemas.openxmlformats.org/officeDocument/2006/relationships/image" Target="../media/image400.jpeg"/></Relationships>
</file>

<file path=ppt/slides/_rels/slide26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01.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402.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403.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40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08.png"/><Relationship Id="rId1" Type="http://schemas.openxmlformats.org/officeDocument/2006/relationships/slideLayout" Target="../slideLayouts/slideLayout7.xml"/><Relationship Id="rId4" Type="http://schemas.openxmlformats.org/officeDocument/2006/relationships/image" Target="../media/image409.jpeg"/></Relationships>
</file>

<file path=ppt/slides/_rels/slide271.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image" Target="../media/image410.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414.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415.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image" Target="../media/image417.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419.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4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421.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422.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423.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jpeg"/><Relationship Id="rId1" Type="http://schemas.openxmlformats.org/officeDocument/2006/relationships/slideLayout" Target="../slideLayouts/slideLayout7.xml"/><Relationship Id="rId4" Type="http://schemas.microsoft.com/office/2007/relationships/hdphoto" Target="../media/hdphoto28.wdp"/></Relationships>
</file>

<file path=ppt/slides/_rels/slide284.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image" Target="../media/image426.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428.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292.xml.rels><?xml version="1.0" encoding="UTF-8" standalone="yes"?>
<Relationships xmlns="http://schemas.openxmlformats.org/package/2006/relationships"><Relationship Id="rId2" Type="http://schemas.openxmlformats.org/officeDocument/2006/relationships/image" Target="../media/image436.jpe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437.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jpeg"/><Relationship Id="rId1" Type="http://schemas.openxmlformats.org/officeDocument/2006/relationships/slideLayout" Target="../slideLayouts/slideLayout7.xml"/><Relationship Id="rId6" Type="http://schemas.openxmlformats.org/officeDocument/2006/relationships/image" Target="../media/image441.jpeg"/><Relationship Id="rId5" Type="http://schemas.openxmlformats.org/officeDocument/2006/relationships/image" Target="../media/image440.jpeg"/><Relationship Id="rId4" Type="http://schemas.microsoft.com/office/2007/relationships/hdphoto" Target="../media/hdphoto30.wdp"/></Relationships>
</file>

<file path=ppt/slides/_rels/slide295.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image" Target="../media/image447.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image" Target="../media/image451.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453.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image" Target="../media/image459.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image" Target="../media/image462.jpeg"/><Relationship Id="rId1" Type="http://schemas.openxmlformats.org/officeDocument/2006/relationships/slideLayout" Target="../slideLayouts/slideLayout7.xml"/><Relationship Id="rId4" Type="http://schemas.openxmlformats.org/officeDocument/2006/relationships/image" Target="../media/image464.jpeg"/></Relationships>
</file>

<file path=ppt/slides/_rels/slide313.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image" Target="../media/image465.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467.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468.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471.jpe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474.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478.jpeg"/><Relationship Id="rId2" Type="http://schemas.openxmlformats.org/officeDocument/2006/relationships/image" Target="../media/image477.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479.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48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3" Type="http://schemas.openxmlformats.org/officeDocument/2006/relationships/image" Target="../media/image486.jpeg"/><Relationship Id="rId2" Type="http://schemas.openxmlformats.org/officeDocument/2006/relationships/image" Target="../media/image485.jpeg"/><Relationship Id="rId1" Type="http://schemas.openxmlformats.org/officeDocument/2006/relationships/slideLayout" Target="../slideLayouts/slideLayout7.xml"/><Relationship Id="rId4" Type="http://schemas.openxmlformats.org/officeDocument/2006/relationships/image" Target="../media/image487.jpeg"/></Relationships>
</file>

<file path=ppt/slides/_rels/slide331.xml.rels><?xml version="1.0" encoding="UTF-8" standalone="yes"?>
<Relationships xmlns="http://schemas.openxmlformats.org/package/2006/relationships"><Relationship Id="rId3" Type="http://schemas.openxmlformats.org/officeDocument/2006/relationships/image" Target="../media/image489.jpeg"/><Relationship Id="rId2" Type="http://schemas.openxmlformats.org/officeDocument/2006/relationships/image" Target="../media/image488.jpeg"/><Relationship Id="rId1" Type="http://schemas.openxmlformats.org/officeDocument/2006/relationships/slideLayout" Target="../slideLayouts/slideLayout7.xml"/><Relationship Id="rId4" Type="http://schemas.microsoft.com/office/2007/relationships/hdphoto" Target="../media/hdphoto31.wdp"/></Relationships>
</file>

<file path=ppt/slides/_rels/slide332.xml.rels><?xml version="1.0" encoding="UTF-8" standalone="yes"?>
<Relationships xmlns="http://schemas.openxmlformats.org/package/2006/relationships"><Relationship Id="rId2" Type="http://schemas.openxmlformats.org/officeDocument/2006/relationships/image" Target="../media/image490.jpe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7.xml"/><Relationship Id="rId4" Type="http://schemas.microsoft.com/office/2007/relationships/hdphoto" Target="../media/hdphoto32.wdp"/></Relationships>
</file>

<file path=ppt/slides/_rels/slide33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93.jpeg"/><Relationship Id="rId1" Type="http://schemas.openxmlformats.org/officeDocument/2006/relationships/slideLayout" Target="../slideLayouts/slideLayout7.xml"/><Relationship Id="rId6" Type="http://schemas.openxmlformats.org/officeDocument/2006/relationships/image" Target="../media/image495.jpeg"/><Relationship Id="rId5" Type="http://schemas.microsoft.com/office/2007/relationships/hdphoto" Target="../media/hdphoto34.wdp"/><Relationship Id="rId4" Type="http://schemas.openxmlformats.org/officeDocument/2006/relationships/image" Target="../media/image494.png"/></Relationships>
</file>

<file path=ppt/slides/_rels/slide335.xml.rels><?xml version="1.0" encoding="UTF-8" standalone="yes"?>
<Relationships xmlns="http://schemas.openxmlformats.org/package/2006/relationships"><Relationship Id="rId3" Type="http://schemas.openxmlformats.org/officeDocument/2006/relationships/image" Target="../media/image497.jpeg"/><Relationship Id="rId2" Type="http://schemas.openxmlformats.org/officeDocument/2006/relationships/image" Target="../media/image496.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498.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99.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50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02.jpe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503.jpeg"/><Relationship Id="rId1" Type="http://schemas.openxmlformats.org/officeDocument/2006/relationships/slideLayout" Target="../slideLayouts/slideLayout7.xml"/><Relationship Id="rId6" Type="http://schemas.openxmlformats.org/officeDocument/2006/relationships/image" Target="../media/image506.jpeg"/><Relationship Id="rId5" Type="http://schemas.openxmlformats.org/officeDocument/2006/relationships/image" Target="../media/image505.jpeg"/><Relationship Id="rId4" Type="http://schemas.microsoft.com/office/2007/relationships/hdphoto" Target="../media/hdphoto37.wdp"/></Relationships>
</file>

<file path=ppt/slides/_rels/slide342.xml.rels><?xml version="1.0" encoding="UTF-8" standalone="yes"?>
<Relationships xmlns="http://schemas.openxmlformats.org/package/2006/relationships"><Relationship Id="rId2" Type="http://schemas.openxmlformats.org/officeDocument/2006/relationships/image" Target="../media/image507.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508.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image" Target="../media/image509.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511.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512.jpe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514.jpe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7.xml"/><Relationship Id="rId4" Type="http://schemas.openxmlformats.org/officeDocument/2006/relationships/image" Target="../media/image51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image" Target="../media/image518.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520.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521.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522.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2" Type="http://schemas.openxmlformats.org/officeDocument/2006/relationships/image" Target="../media/image523.jpe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2" Type="http://schemas.openxmlformats.org/officeDocument/2006/relationships/image" Target="../media/image525.jpe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526.jpe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527.jpe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5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image" Target="../media/image529.jpe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530.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531.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532.jpe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image" Target="../media/image533.jpe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534.jpe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35.jpe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36.jpe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image" Target="../media/image537.jpe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image" Target="../media/image5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539.jpe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540.jpe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3" Type="http://schemas.openxmlformats.org/officeDocument/2006/relationships/image" Target="../media/image542.jpeg"/><Relationship Id="rId2" Type="http://schemas.openxmlformats.org/officeDocument/2006/relationships/image" Target="../media/image541.jpeg"/><Relationship Id="rId1" Type="http://schemas.openxmlformats.org/officeDocument/2006/relationships/slideLayout" Target="../slideLayouts/slideLayout7.xml"/><Relationship Id="rId5" Type="http://schemas.microsoft.com/office/2007/relationships/hdphoto" Target="../media/hdphoto41.wdp"/><Relationship Id="rId4" Type="http://schemas.openxmlformats.org/officeDocument/2006/relationships/image" Target="../media/image543.png"/></Relationships>
</file>

<file path=ppt/slides/_rels/slide37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44.jpeg"/><Relationship Id="rId1" Type="http://schemas.openxmlformats.org/officeDocument/2006/relationships/slideLayout" Target="../slideLayouts/slideLayout7.xml"/><Relationship Id="rId6" Type="http://schemas.openxmlformats.org/officeDocument/2006/relationships/image" Target="../media/image547.jpeg"/><Relationship Id="rId5" Type="http://schemas.openxmlformats.org/officeDocument/2006/relationships/image" Target="../media/image546.jpeg"/><Relationship Id="rId4" Type="http://schemas.openxmlformats.org/officeDocument/2006/relationships/image" Target="../media/image545.jpeg"/></Relationships>
</file>

<file path=ppt/slides/_rels/slide374.xml.rels><?xml version="1.0" encoding="UTF-8" standalone="yes"?>
<Relationships xmlns="http://schemas.openxmlformats.org/package/2006/relationships"><Relationship Id="rId3" Type="http://schemas.openxmlformats.org/officeDocument/2006/relationships/image" Target="../media/image549.jpeg"/><Relationship Id="rId2" Type="http://schemas.openxmlformats.org/officeDocument/2006/relationships/image" Target="../media/image548.jpe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image" Target="../media/image550.jpe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3" Type="http://schemas.openxmlformats.org/officeDocument/2006/relationships/image" Target="../media/image553.jpeg"/><Relationship Id="rId2" Type="http://schemas.openxmlformats.org/officeDocument/2006/relationships/image" Target="../media/image552.jpe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image" Target="../media/image554.jpe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3" Type="http://schemas.openxmlformats.org/officeDocument/2006/relationships/image" Target="../media/image556.jpeg"/><Relationship Id="rId2" Type="http://schemas.openxmlformats.org/officeDocument/2006/relationships/image" Target="../media/image555.jpeg"/><Relationship Id="rId1" Type="http://schemas.openxmlformats.org/officeDocument/2006/relationships/slideLayout" Target="../slideLayouts/slideLayout7.xml"/><Relationship Id="rId6" Type="http://schemas.openxmlformats.org/officeDocument/2006/relationships/image" Target="../media/image559.jpeg"/><Relationship Id="rId5" Type="http://schemas.openxmlformats.org/officeDocument/2006/relationships/image" Target="../media/image558.jpeg"/><Relationship Id="rId4" Type="http://schemas.openxmlformats.org/officeDocument/2006/relationships/image" Target="../media/image557.jpeg"/></Relationships>
</file>

<file path=ppt/slides/_rels/slide379.xml.rels><?xml version="1.0" encoding="UTF-8" standalone="yes"?>
<Relationships xmlns="http://schemas.openxmlformats.org/package/2006/relationships"><Relationship Id="rId2" Type="http://schemas.openxmlformats.org/officeDocument/2006/relationships/image" Target="../media/image5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image" Target="../media/image561.jpe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2" Type="http://schemas.openxmlformats.org/officeDocument/2006/relationships/image" Target="../media/image562.jpeg"/><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2" Type="http://schemas.openxmlformats.org/officeDocument/2006/relationships/image" Target="../media/image563.jpeg"/><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3" Type="http://schemas.openxmlformats.org/officeDocument/2006/relationships/image" Target="../media/image565.jpeg"/><Relationship Id="rId2" Type="http://schemas.openxmlformats.org/officeDocument/2006/relationships/image" Target="../media/image564.jpeg"/><Relationship Id="rId1" Type="http://schemas.openxmlformats.org/officeDocument/2006/relationships/slideLayout" Target="../slideLayouts/slideLayout7.xml"/><Relationship Id="rId5" Type="http://schemas.microsoft.com/office/2007/relationships/hdphoto" Target="../media/hdphoto43.wdp"/><Relationship Id="rId4" Type="http://schemas.openxmlformats.org/officeDocument/2006/relationships/image" Target="../media/image566.jpeg"/></Relationships>
</file>

<file path=ppt/slides/_rels/slide384.xml.rels><?xml version="1.0" encoding="UTF-8" standalone="yes"?>
<Relationships xmlns="http://schemas.openxmlformats.org/package/2006/relationships"><Relationship Id="rId2" Type="http://schemas.openxmlformats.org/officeDocument/2006/relationships/image" Target="../media/image567.jpeg"/><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3" Type="http://schemas.openxmlformats.org/officeDocument/2006/relationships/image" Target="../media/image569.jpeg"/><Relationship Id="rId2" Type="http://schemas.openxmlformats.org/officeDocument/2006/relationships/image" Target="../media/image568.jpeg"/><Relationship Id="rId1" Type="http://schemas.openxmlformats.org/officeDocument/2006/relationships/slideLayout" Target="../slideLayouts/slideLayout7.xml"/><Relationship Id="rId4" Type="http://schemas.openxmlformats.org/officeDocument/2006/relationships/image" Target="../media/image570.jpeg"/></Relationships>
</file>

<file path=ppt/slides/_rels/slide386.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71.jpeg"/><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572.jpe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73.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2" Type="http://schemas.openxmlformats.org/officeDocument/2006/relationships/image" Target="../media/image57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575.jpe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image" Target="../media/image576.jpeg"/><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78.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79.jpeg"/><Relationship Id="rId1" Type="http://schemas.openxmlformats.org/officeDocument/2006/relationships/slideLayout" Target="../slideLayouts/slideLayout7.xml"/><Relationship Id="rId5" Type="http://schemas.microsoft.com/office/2007/relationships/hdphoto" Target="../media/hdphoto48.wdp"/><Relationship Id="rId4" Type="http://schemas.openxmlformats.org/officeDocument/2006/relationships/image" Target="../media/image580.png"/></Relationships>
</file>

<file path=ppt/slides/_rels/slide394.xml.rels><?xml version="1.0" encoding="UTF-8" standalone="yes"?>
<Relationships xmlns="http://schemas.openxmlformats.org/package/2006/relationships"><Relationship Id="rId2" Type="http://schemas.openxmlformats.org/officeDocument/2006/relationships/image" Target="../media/image581.jpe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3" Type="http://schemas.openxmlformats.org/officeDocument/2006/relationships/image" Target="../media/image583.jpeg"/><Relationship Id="rId2" Type="http://schemas.openxmlformats.org/officeDocument/2006/relationships/image" Target="../media/image582.jpeg"/><Relationship Id="rId1" Type="http://schemas.openxmlformats.org/officeDocument/2006/relationships/slideLayout" Target="../slideLayouts/slideLayout7.xml"/><Relationship Id="rId4" Type="http://schemas.openxmlformats.org/officeDocument/2006/relationships/image" Target="../media/image584.jpeg"/></Relationships>
</file>

<file path=ppt/slides/_rels/slide396.xml.rels><?xml version="1.0" encoding="UTF-8" standalone="yes"?>
<Relationships xmlns="http://schemas.openxmlformats.org/package/2006/relationships"><Relationship Id="rId2" Type="http://schemas.openxmlformats.org/officeDocument/2006/relationships/image" Target="../media/image585.jpe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2" Type="http://schemas.openxmlformats.org/officeDocument/2006/relationships/image" Target="../media/image586.jpe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image" Target="../media/image587.jpeg"/><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3" Type="http://schemas.openxmlformats.org/officeDocument/2006/relationships/image" Target="../media/image589.jpeg"/><Relationship Id="rId2" Type="http://schemas.openxmlformats.org/officeDocument/2006/relationships/image" Target="../media/image588.jpeg"/><Relationship Id="rId1" Type="http://schemas.openxmlformats.org/officeDocument/2006/relationships/slideLayout" Target="../slideLayouts/slideLayout7.xml"/><Relationship Id="rId4" Type="http://schemas.openxmlformats.org/officeDocument/2006/relationships/image" Target="../media/image59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3" Type="http://schemas.openxmlformats.org/officeDocument/2006/relationships/image" Target="../media/image592.jpeg"/><Relationship Id="rId2" Type="http://schemas.openxmlformats.org/officeDocument/2006/relationships/image" Target="../media/image59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01.xml.rels><?xml version="1.0" encoding="UTF-8" standalone="yes"?>
<Relationships xmlns="http://schemas.openxmlformats.org/package/2006/relationships"><Relationship Id="rId2" Type="http://schemas.openxmlformats.org/officeDocument/2006/relationships/image" Target="../media/image593.jpe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2" Type="http://schemas.openxmlformats.org/officeDocument/2006/relationships/image" Target="../media/image594.jpe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595.jpe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596.jpe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3" Type="http://schemas.openxmlformats.org/officeDocument/2006/relationships/image" Target="../media/image598.jpeg"/><Relationship Id="rId2" Type="http://schemas.openxmlformats.org/officeDocument/2006/relationships/image" Target="../media/image597.jpeg"/><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599.jpeg"/><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2" Type="http://schemas.openxmlformats.org/officeDocument/2006/relationships/image" Target="../media/image600.jpeg"/><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601.jpeg"/><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image" Target="../media/image60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2" Type="http://schemas.openxmlformats.org/officeDocument/2006/relationships/image" Target="../media/image603.jpeg"/><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2" Type="http://schemas.openxmlformats.org/officeDocument/2006/relationships/image" Target="../media/image604.jpe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image" Target="../media/image605.jpe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606.jpe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image" Target="../media/image607.jpe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2" Type="http://schemas.openxmlformats.org/officeDocument/2006/relationships/image" Target="../media/image608.jpeg"/><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2" Type="http://schemas.openxmlformats.org/officeDocument/2006/relationships/image" Target="../media/image609.jpeg"/><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2" Type="http://schemas.openxmlformats.org/officeDocument/2006/relationships/image" Target="../media/image610.jpeg"/><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2" Type="http://schemas.openxmlformats.org/officeDocument/2006/relationships/image" Target="../media/image611.jpeg"/><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2" Type="http://schemas.openxmlformats.org/officeDocument/2006/relationships/image" Target="../media/image61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613.jpe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3" Type="http://schemas.openxmlformats.org/officeDocument/2006/relationships/image" Target="../media/image6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2" Type="http://schemas.openxmlformats.org/officeDocument/2006/relationships/image" Target="../media/image615.jpeg"/><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3" Type="http://schemas.openxmlformats.org/officeDocument/2006/relationships/image" Target="../media/image617.jpeg"/><Relationship Id="rId2" Type="http://schemas.openxmlformats.org/officeDocument/2006/relationships/image" Target="../media/image616.jpeg"/><Relationship Id="rId1" Type="http://schemas.openxmlformats.org/officeDocument/2006/relationships/slideLayout" Target="../slideLayouts/slideLayout7.xml"/><Relationship Id="rId5" Type="http://schemas.openxmlformats.org/officeDocument/2006/relationships/image" Target="../media/image618.jpeg"/><Relationship Id="rId4" Type="http://schemas.microsoft.com/office/2007/relationships/hdphoto" Target="../media/hdphoto51.wdp"/></Relationships>
</file>

<file path=ppt/slides/_rels/slide424.xml.rels><?xml version="1.0" encoding="UTF-8" standalone="yes"?>
<Relationships xmlns="http://schemas.openxmlformats.org/package/2006/relationships"><Relationship Id="rId2" Type="http://schemas.openxmlformats.org/officeDocument/2006/relationships/image" Target="../media/image619.jpeg"/><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2" Type="http://schemas.openxmlformats.org/officeDocument/2006/relationships/image" Target="../media/image621.jpeg"/><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2" Type="http://schemas.openxmlformats.org/officeDocument/2006/relationships/image" Target="../media/image622.jpeg"/><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2" Type="http://schemas.openxmlformats.org/officeDocument/2006/relationships/image" Target="../media/image623.jpeg"/><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3" Type="http://schemas.openxmlformats.org/officeDocument/2006/relationships/image" Target="../media/image625.jpeg"/><Relationship Id="rId2" Type="http://schemas.openxmlformats.org/officeDocument/2006/relationships/image" Target="../media/image624.jpeg"/><Relationship Id="rId1" Type="http://schemas.openxmlformats.org/officeDocument/2006/relationships/slideLayout" Target="../slideLayouts/slideLayout7.xml"/><Relationship Id="rId5" Type="http://schemas.openxmlformats.org/officeDocument/2006/relationships/image" Target="../media/image627.jpeg"/><Relationship Id="rId4" Type="http://schemas.openxmlformats.org/officeDocument/2006/relationships/image" Target="../media/image626.jpe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629.jpeg"/><Relationship Id="rId2" Type="http://schemas.openxmlformats.org/officeDocument/2006/relationships/image" Target="../media/image628.jpeg"/><Relationship Id="rId1" Type="http://schemas.openxmlformats.org/officeDocument/2006/relationships/slideLayout" Target="../slideLayouts/slideLayout7.xml"/><Relationship Id="rId4" Type="http://schemas.openxmlformats.org/officeDocument/2006/relationships/image" Target="../media/image630.jpeg"/></Relationships>
</file>

<file path=ppt/slides/_rels/slide431.xml.rels><?xml version="1.0" encoding="UTF-8" standalone="yes"?>
<Relationships xmlns="http://schemas.openxmlformats.org/package/2006/relationships"><Relationship Id="rId2" Type="http://schemas.openxmlformats.org/officeDocument/2006/relationships/image" Target="../media/image631.jpeg"/><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2" Type="http://schemas.openxmlformats.org/officeDocument/2006/relationships/image" Target="../media/image632.jpeg"/><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3" Type="http://schemas.openxmlformats.org/officeDocument/2006/relationships/image" Target="../media/image634.jpeg"/><Relationship Id="rId2" Type="http://schemas.openxmlformats.org/officeDocument/2006/relationships/image" Target="../media/image633.jpeg"/><Relationship Id="rId1" Type="http://schemas.openxmlformats.org/officeDocument/2006/relationships/slideLayout" Target="../slideLayouts/slideLayout7.xml"/><Relationship Id="rId4" Type="http://schemas.openxmlformats.org/officeDocument/2006/relationships/image" Target="../media/image635.jpeg"/></Relationships>
</file>

<file path=ppt/slides/_rels/slide434.xml.rels><?xml version="1.0" encoding="UTF-8" standalone="yes"?>
<Relationships xmlns="http://schemas.openxmlformats.org/package/2006/relationships"><Relationship Id="rId3" Type="http://schemas.openxmlformats.org/officeDocument/2006/relationships/image" Target="../media/image637.jpeg"/><Relationship Id="rId2" Type="http://schemas.openxmlformats.org/officeDocument/2006/relationships/image" Target="../media/image636.jpeg"/><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3" Type="http://schemas.openxmlformats.org/officeDocument/2006/relationships/image" Target="../media/image639.jpeg"/><Relationship Id="rId2" Type="http://schemas.openxmlformats.org/officeDocument/2006/relationships/image" Target="../media/image638.jpeg"/><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image" Target="../media/image6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8.jpeg"/><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utzer\Desktop\GTA\GTA 10 San  Giovanni - Rif Campeta\20170724_1753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701" y="0"/>
            <a:ext cx="914400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251520" y="4005064"/>
            <a:ext cx="7772400" cy="1470025"/>
          </a:xfrm>
        </p:spPr>
        <p:txBody>
          <a:bodyPr>
            <a:noAutofit/>
          </a:bodyPr>
          <a:lstStyle/>
          <a:p>
            <a:pPr algn="l"/>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GTA</a:t>
            </a:r>
            <a:b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br>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Grande </a:t>
            </a:r>
            <a:r>
              <a:rPr lang="de-DE" sz="4000" b="1" dirty="0" err="1" smtClean="0">
                <a:solidFill>
                  <a:schemeClr val="bg1"/>
                </a:solidFill>
                <a:latin typeface="MV Boli" panose="02000500030200090000" pitchFamily="2" charset="0"/>
                <a:ea typeface="Linux Libertine G" panose="02000503000000000000" pitchFamily="2" charset="0"/>
                <a:cs typeface="MV Boli" panose="02000500030200090000" pitchFamily="2" charset="0"/>
              </a:rPr>
              <a:t>Traversata</a:t>
            </a:r>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 delle </a:t>
            </a:r>
            <a:r>
              <a:rPr lang="de-DE" sz="4000" b="1" dirty="0" err="1">
                <a:solidFill>
                  <a:schemeClr val="bg1"/>
                </a:solidFill>
                <a:latin typeface="MV Boli" panose="02000500030200090000" pitchFamily="2" charset="0"/>
                <a:ea typeface="Linux Libertine G" panose="02000503000000000000" pitchFamily="2" charset="0"/>
                <a:cs typeface="MV Boli" panose="02000500030200090000" pitchFamily="2" charset="0"/>
              </a:rPr>
              <a:t>A</a:t>
            </a:r>
            <a:r>
              <a:rPr lang="de-DE" sz="4000" b="1" dirty="0" err="1" smtClean="0">
                <a:solidFill>
                  <a:schemeClr val="bg1"/>
                </a:solidFill>
                <a:latin typeface="MV Boli" panose="02000500030200090000" pitchFamily="2" charset="0"/>
                <a:ea typeface="Linux Libertine G" panose="02000503000000000000" pitchFamily="2" charset="0"/>
                <a:cs typeface="MV Boli" panose="02000500030200090000" pitchFamily="2" charset="0"/>
              </a:rPr>
              <a:t>lpi</a:t>
            </a:r>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 :</a:t>
            </a:r>
            <a:b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br>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von </a:t>
            </a:r>
            <a:r>
              <a:rPr lang="de-DE" sz="4000" b="1" dirty="0" err="1" smtClean="0">
                <a:solidFill>
                  <a:schemeClr val="bg1"/>
                </a:solidFill>
                <a:latin typeface="MV Boli" panose="02000500030200090000" pitchFamily="2" charset="0"/>
                <a:ea typeface="Linux Libertine G" panose="02000503000000000000" pitchFamily="2" charset="0"/>
                <a:cs typeface="MV Boli" panose="02000500030200090000" pitchFamily="2" charset="0"/>
              </a:rPr>
              <a:t>Forno</a:t>
            </a:r>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 </a:t>
            </a:r>
            <a:r>
              <a:rPr lang="de-DE"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nach </a:t>
            </a:r>
            <a:r>
              <a:rPr lang="de-DE" b="1" dirty="0" err="1" smtClean="0">
                <a:solidFill>
                  <a:schemeClr val="bg1"/>
                </a:solidFill>
                <a:latin typeface="MV Boli" panose="02000500030200090000" pitchFamily="2" charset="0"/>
                <a:ea typeface="Linux Libertine G" panose="02000503000000000000" pitchFamily="2" charset="0"/>
                <a:cs typeface="MV Boli" panose="02000500030200090000" pitchFamily="2" charset="0"/>
              </a:rPr>
              <a:t>Trovinasse</a:t>
            </a:r>
            <a:endParaRPr lang="de-DE" b="1" dirty="0">
              <a:solidFill>
                <a:schemeClr val="bg1"/>
              </a:solidFill>
              <a:latin typeface="MV Boli" panose="02000500030200090000" pitchFamily="2" charset="0"/>
              <a:ea typeface="Linux Libertine G" panose="02000503000000000000" pitchFamily="2" charset="0"/>
              <a:cs typeface="MV Boli" panose="02000500030200090000" pitchFamily="2" charset="0"/>
            </a:endParaRPr>
          </a:p>
        </p:txBody>
      </p:sp>
      <p:sp>
        <p:nvSpPr>
          <p:cNvPr id="3" name="Untertitel 2"/>
          <p:cNvSpPr>
            <a:spLocks noGrp="1"/>
          </p:cNvSpPr>
          <p:nvPr>
            <p:ph type="subTitle" idx="1"/>
          </p:nvPr>
        </p:nvSpPr>
        <p:spPr>
          <a:xfrm>
            <a:off x="323528" y="5733256"/>
            <a:ext cx="2664296" cy="910952"/>
          </a:xfrm>
        </p:spPr>
        <p:txBody>
          <a:bodyPr>
            <a:normAutofit/>
          </a:bodyPr>
          <a:lstStyle/>
          <a:p>
            <a:r>
              <a:rPr lang="de-DE" sz="4000" b="1" dirty="0" smtClean="0">
                <a:solidFill>
                  <a:schemeClr val="bg1"/>
                </a:solidFill>
                <a:latin typeface="MV Boli" panose="02000500030200090000" pitchFamily="2" charset="0"/>
                <a:ea typeface="Linux Libertine G" panose="02000503000000000000" pitchFamily="2" charset="0"/>
                <a:cs typeface="MV Boli" panose="02000500030200090000" pitchFamily="2" charset="0"/>
              </a:rPr>
              <a:t>Juli 2017</a:t>
            </a:r>
            <a:endParaRPr lang="de-DE" sz="4000" b="1" dirty="0">
              <a:solidFill>
                <a:schemeClr val="bg1"/>
              </a:solidFill>
              <a:latin typeface="MV Boli" panose="02000500030200090000" pitchFamily="2" charset="0"/>
              <a:ea typeface="Linux Libertine G" panose="02000503000000000000" pitchFamily="2" charset="0"/>
              <a:cs typeface="MV Boli" panose="02000500030200090000" pitchFamily="2" charset="0"/>
            </a:endParaRPr>
          </a:p>
        </p:txBody>
      </p:sp>
    </p:spTree>
    <p:extLst>
      <p:ext uri="{BB962C8B-B14F-4D97-AF65-F5344CB8AC3E}">
        <p14:creationId xmlns:p14="http://schemas.microsoft.com/office/powerpoint/2010/main" val="31054952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tx2">
                <a:lumMod val="20000"/>
                <a:lumOff val="80000"/>
              </a:schemeClr>
            </a:gs>
            <a:gs pos="65000">
              <a:schemeClr val="accent3">
                <a:lumMod val="20000"/>
                <a:lumOff val="80000"/>
              </a:schemeClr>
            </a:gs>
            <a:gs pos="0">
              <a:schemeClr val="bg1">
                <a:lumMod val="85000"/>
              </a:schemeClr>
            </a:gs>
            <a:gs pos="48000">
              <a:schemeClr val="accent1">
                <a:tint val="44500"/>
                <a:satMod val="160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pic>
        <p:nvPicPr>
          <p:cNvPr id="7170" name="Picture 2" descr="C:\Users\Nutzer\Desktop\GTA\Tag1 Forno - SanGottardo\2017 GTA-02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9512" y="260648"/>
            <a:ext cx="8784976" cy="54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611560" y="5805264"/>
            <a:ext cx="1922321" cy="461665"/>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Lago </a:t>
            </a:r>
            <a:r>
              <a:rPr lang="de-DE" sz="2400" dirty="0" err="1" smtClean="0">
                <a:latin typeface="MV Boli" panose="02000500030200090000" pitchFamily="2" charset="0"/>
                <a:cs typeface="MV Boli" panose="02000500030200090000" pitchFamily="2" charset="0"/>
              </a:rPr>
              <a:t>d‘Orta</a:t>
            </a:r>
            <a:endParaRPr lang="de-DE" sz="2400" dirty="0">
              <a:latin typeface="MV Boli" panose="02000500030200090000" pitchFamily="2" charset="0"/>
              <a:cs typeface="MV Boli" panose="02000500030200090000" pitchFamily="2" charset="0"/>
            </a:endParaRPr>
          </a:p>
        </p:txBody>
      </p:sp>
      <p:sp>
        <p:nvSpPr>
          <p:cNvPr id="5" name="Titel 1"/>
          <p:cNvSpPr>
            <a:spLocks noGrp="1"/>
          </p:cNvSpPr>
          <p:nvPr>
            <p:ph type="title"/>
          </p:nvPr>
        </p:nvSpPr>
        <p:spPr>
          <a:xfrm>
            <a:off x="4860032" y="5855597"/>
            <a:ext cx="2592288" cy="968685"/>
          </a:xfrm>
        </p:spPr>
        <p:txBody>
          <a:bodyPr>
            <a:normAutofit/>
          </a:bodyPr>
          <a:lstStyle/>
          <a:p>
            <a:r>
              <a:rPr lang="de-DE" sz="4000" dirty="0" err="1" smtClean="0">
                <a:latin typeface="MV Boli" panose="02000500030200090000" pitchFamily="2" charset="0"/>
                <a:cs typeface="MV Boli" panose="02000500030200090000" pitchFamily="2" charset="0"/>
              </a:rPr>
              <a:t>Omegna</a:t>
            </a:r>
            <a:endParaRPr lang="de-DE" sz="4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732647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GTA 4 Tag Rifugio Baranca\Tag 4 01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3568" y="5909617"/>
            <a:ext cx="3778599" cy="707886"/>
          </a:xfrm>
          <a:prstGeom prst="rect">
            <a:avLst/>
          </a:prstGeom>
          <a:noFill/>
        </p:spPr>
        <p:txBody>
          <a:bodyPr wrap="none" rtlCol="0">
            <a:spAutoFit/>
          </a:bodyPr>
          <a:lstStyle/>
          <a:p>
            <a:r>
              <a:rPr lang="de-DE" sz="4000" b="1" dirty="0" smtClean="0">
                <a:solidFill>
                  <a:schemeClr val="bg1"/>
                </a:solidFill>
                <a:latin typeface="Bradley Hand ITC" panose="03070402050302030203" pitchFamily="66" charset="0"/>
              </a:rPr>
              <a:t>Lago di </a:t>
            </a:r>
            <a:r>
              <a:rPr lang="de-DE" sz="4000" b="1" dirty="0" err="1" smtClean="0">
                <a:solidFill>
                  <a:schemeClr val="bg1"/>
                </a:solidFill>
                <a:latin typeface="Bradley Hand ITC" panose="03070402050302030203" pitchFamily="66" charset="0"/>
              </a:rPr>
              <a:t>Baranca</a:t>
            </a:r>
            <a:endParaRPr lang="de-DE" sz="40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2468144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0-#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utzer\Desktop\GTA\Rita GTA\20170718_0831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28" y="0"/>
            <a:ext cx="12147428" cy="683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08292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utzer\Desktop\GTA\Rita GTA\20170718_08505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99592" y="5949280"/>
            <a:ext cx="5644494" cy="646331"/>
          </a:xfrm>
          <a:prstGeom prst="rect">
            <a:avLst/>
          </a:prstGeom>
          <a:solidFill>
            <a:schemeClr val="bg1">
              <a:alpha val="43000"/>
            </a:schemeClr>
          </a:solidFill>
        </p:spPr>
        <p:txBody>
          <a:bodyPr wrap="none" rtlCol="0">
            <a:spAutoFit/>
          </a:bodyPr>
          <a:lstStyle/>
          <a:p>
            <a:r>
              <a:rPr lang="de-DE" dirty="0" smtClean="0">
                <a:latin typeface="MV Boli" panose="02000500030200090000" pitchFamily="2" charset="0"/>
                <a:cs typeface="MV Boli" panose="02000500030200090000" pitchFamily="2" charset="0"/>
              </a:rPr>
              <a:t>Ruinen der Sommerresidenz von Vincenzo Lancia, </a:t>
            </a:r>
            <a:br>
              <a:rPr lang="de-DE" dirty="0" smtClean="0">
                <a:latin typeface="MV Boli" panose="02000500030200090000" pitchFamily="2" charset="0"/>
                <a:cs typeface="MV Boli" panose="02000500030200090000" pitchFamily="2" charset="0"/>
              </a:rPr>
            </a:br>
            <a:r>
              <a:rPr lang="de-DE" dirty="0" smtClean="0">
                <a:latin typeface="MV Boli" panose="02000500030200090000" pitchFamily="2" charset="0"/>
                <a:cs typeface="MV Boli" panose="02000500030200090000" pitchFamily="2" charset="0"/>
              </a:rPr>
              <a:t>dem Automobilkonstrukteur und Rennfahrer</a:t>
            </a:r>
            <a:endParaRPr lang="de-DE" dirty="0">
              <a:latin typeface="MV Boli" panose="02000500030200090000" pitchFamily="2" charset="0"/>
              <a:cs typeface="MV Boli" panose="02000500030200090000" pitchFamily="2" charset="0"/>
            </a:endParaRPr>
          </a:p>
        </p:txBody>
      </p:sp>
      <p:cxnSp>
        <p:nvCxnSpPr>
          <p:cNvPr id="4" name="Gerade Verbindung mit Pfeil 3"/>
          <p:cNvCxnSpPr/>
          <p:nvPr/>
        </p:nvCxnSpPr>
        <p:spPr>
          <a:xfrm flipH="1" flipV="1">
            <a:off x="1331640" y="4869160"/>
            <a:ext cx="1152128" cy="9361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332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anim calcmode="lin" valueType="num">
                                      <p:cBhvr>
                                        <p:cTn id="12" dur="1500" fill="hold"/>
                                        <p:tgtEl>
                                          <p:spTgt spid="2"/>
                                        </p:tgtEl>
                                        <p:attrNameLst>
                                          <p:attrName>ppt_x</p:attrName>
                                        </p:attrNameLst>
                                      </p:cBhvr>
                                      <p:tavLst>
                                        <p:tav tm="0">
                                          <p:val>
                                            <p:strVal val="#ppt_x"/>
                                          </p:val>
                                        </p:tav>
                                        <p:tav tm="100000">
                                          <p:val>
                                            <p:strVal val="#ppt_x"/>
                                          </p:val>
                                        </p:tav>
                                      </p:tavLst>
                                    </p:anim>
                                    <p:anim calcmode="lin" valueType="num">
                                      <p:cBhvr>
                                        <p:cTn id="13"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utzer\Desktop\GTA\GTA 4 Tag Rifugio Baranca\Tag 4 0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3"/>
            <a:ext cx="9144000" cy="685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012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zer\Desktop\GTA\GTA 4 Tag Rifugio Baranca\Tag 4 0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1440"/>
            <a:ext cx="926592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203006" y="5883369"/>
            <a:ext cx="2295821" cy="707886"/>
          </a:xfrm>
          <a:prstGeom prst="rect">
            <a:avLst/>
          </a:prstGeom>
          <a:noFill/>
        </p:spPr>
        <p:txBody>
          <a:bodyPr wrap="none" rtlCol="0">
            <a:spAutoFit/>
          </a:bodyPr>
          <a:lstStyle/>
          <a:p>
            <a:r>
              <a:rPr lang="de-DE" sz="4000" b="1" dirty="0" smtClean="0">
                <a:solidFill>
                  <a:schemeClr val="bg1"/>
                </a:solidFill>
                <a:latin typeface="Bradley Hand ITC" panose="03070402050302030203" pitchFamily="66" charset="0"/>
              </a:rPr>
              <a:t>Alpe Selle</a:t>
            </a:r>
            <a:endParaRPr lang="de-DE" sz="4000" b="1" dirty="0">
              <a:solidFill>
                <a:schemeClr val="bg1"/>
              </a:solidFill>
              <a:latin typeface="Bradley Hand ITC" panose="03070402050302030203" pitchFamily="66" charset="0"/>
            </a:endParaRPr>
          </a:p>
        </p:txBody>
      </p:sp>
      <p:pic>
        <p:nvPicPr>
          <p:cNvPr id="4" name="Picture 2" descr="C:\Users\Nutzer\Desktop\GTA\GTA 4 Tag Rifugio Baranca\Tag 4 010.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backgroundMark x1="50685" y1="10515" x2="50685" y2="10515"/>
                        <a14:backgroundMark x1="6393" y1="35670" x2="6393" y2="35670"/>
                        <a14:backgroundMark x1="14612" y1="28041" x2="14612" y2="28041"/>
                        <a14:backgroundMark x1="30822" y1="18351" x2="30822" y2="18351"/>
                        <a14:backgroundMark x1="31735" y1="47010" x2="31735" y2="47010"/>
                        <a14:backgroundMark x1="35160" y1="44948" x2="35160" y2="44948"/>
                      </a14:backgroundRemoval>
                    </a14:imgEffect>
                  </a14:imgLayer>
                </a14:imgProps>
              </a:ext>
              <a:ext uri="{28A0092B-C50C-407E-A947-70E740481C1C}">
                <a14:useLocalDpi xmlns:a14="http://schemas.microsoft.com/office/drawing/2010/main"/>
              </a:ext>
            </a:extLst>
          </a:blip>
          <a:srcRect/>
          <a:stretch/>
        </p:blipFill>
        <p:spPr bwMode="auto">
          <a:xfrm>
            <a:off x="6098959" y="2006352"/>
            <a:ext cx="1819924" cy="2015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rot="20323073">
            <a:off x="2569348" y="665374"/>
            <a:ext cx="3555782" cy="646331"/>
          </a:xfrm>
          <a:prstGeom prst="rect">
            <a:avLst/>
          </a:prstGeom>
          <a:noFill/>
        </p:spPr>
        <p:txBody>
          <a:bodyPr wrap="none" rtlCol="0">
            <a:spAutoFit/>
          </a:bodyPr>
          <a:lstStyle/>
          <a:p>
            <a:r>
              <a:rPr lang="de-DE" sz="3600" dirty="0" smtClean="0">
                <a:latin typeface="MV Boli" panose="02000500030200090000" pitchFamily="2" charset="0"/>
                <a:cs typeface="MV Boli" panose="02000500030200090000" pitchFamily="2" charset="0"/>
              </a:rPr>
              <a:t>Rita, </a:t>
            </a:r>
            <a:r>
              <a:rPr lang="de-DE" sz="3600" dirty="0" err="1" smtClean="0">
                <a:latin typeface="MV Boli" panose="02000500030200090000" pitchFamily="2" charset="0"/>
                <a:cs typeface="MV Boli" panose="02000500030200090000" pitchFamily="2" charset="0"/>
              </a:rPr>
              <a:t>wat</a:t>
            </a:r>
            <a:r>
              <a:rPr lang="de-DE" sz="3600" dirty="0" smtClean="0">
                <a:latin typeface="MV Boli" panose="02000500030200090000" pitchFamily="2" charset="0"/>
                <a:cs typeface="MV Boli" panose="02000500030200090000" pitchFamily="2" charset="0"/>
              </a:rPr>
              <a:t> </a:t>
            </a:r>
            <a:r>
              <a:rPr lang="de-DE" sz="3600" dirty="0" err="1" smtClean="0">
                <a:latin typeface="MV Boli" panose="02000500030200090000" pitchFamily="2" charset="0"/>
                <a:cs typeface="MV Boli" panose="02000500030200090000" pitchFamily="2" charset="0"/>
              </a:rPr>
              <a:t>is</a:t>
            </a:r>
            <a:r>
              <a:rPr lang="de-DE" sz="3600" dirty="0" smtClean="0">
                <a:latin typeface="MV Boli" panose="02000500030200090000" pitchFamily="2" charset="0"/>
                <a:cs typeface="MV Boli" panose="02000500030200090000" pitchFamily="2" charset="0"/>
              </a:rPr>
              <a:t> ??</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334654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1+#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1750" fill="hold"/>
                                        <p:tgtEl>
                                          <p:spTgt spid="4"/>
                                        </p:tgtEl>
                                      </p:cBhvr>
                                      <p:by x="400000" y="400000"/>
                                    </p:animScale>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utzer\Desktop\GTA\GTA 4 Tag Rifugio Baranca\Tag 4 00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320" y="-34475"/>
            <a:ext cx="9178320" cy="688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13774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4 Tag Rifugio Baranca\Tag 4 0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8"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4414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utzer\Desktop\GTA\GTA 4 Tag Rifugio Baranca\Tag 4 0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55717"/>
            <a:ext cx="91765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926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bg1">
                <a:lumMod val="95000"/>
              </a:schemeClr>
            </a:gs>
            <a:gs pos="88000">
              <a:schemeClr val="accent3">
                <a:lumMod val="89000"/>
                <a:alpha val="70000"/>
              </a:schemeClr>
            </a:gs>
          </a:gsLst>
          <a:lin ang="2700000" scaled="1"/>
          <a:tileRect/>
        </a:gradFill>
        <a:effectLst/>
      </p:bgPr>
    </p:bg>
    <p:spTree>
      <p:nvGrpSpPr>
        <p:cNvPr id="1" name=""/>
        <p:cNvGrpSpPr/>
        <p:nvPr/>
      </p:nvGrpSpPr>
      <p:grpSpPr>
        <a:xfrm>
          <a:off x="0" y="0"/>
          <a:ext cx="0" cy="0"/>
          <a:chOff x="0" y="0"/>
          <a:chExt cx="0" cy="0"/>
        </a:xfrm>
      </p:grpSpPr>
      <p:pic>
        <p:nvPicPr>
          <p:cNvPr id="9218" name="Picture 2" descr="C:\Users\Nutzer\Desktop\GTA\GTA 4 Tag Rifugio Baranca\Tag 4 01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8680" y="908720"/>
            <a:ext cx="8746088"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534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4 Tag Rifugio Baranca\Tag 4 026.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11597" t="5099" r="20825" b="462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144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tx2">
                <a:lumMod val="20000"/>
                <a:lumOff val="80000"/>
              </a:schemeClr>
            </a:gs>
            <a:gs pos="65000">
              <a:schemeClr val="accent3">
                <a:lumMod val="20000"/>
                <a:lumOff val="80000"/>
              </a:schemeClr>
            </a:gs>
            <a:gs pos="0">
              <a:schemeClr val="bg1">
                <a:lumMod val="85000"/>
              </a:schemeClr>
            </a:gs>
            <a:gs pos="48000">
              <a:schemeClr val="accent1">
                <a:tint val="44500"/>
                <a:satMod val="160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C:\Users\Nutzer\Desktop\GTA\GTA Heiner\IMG_56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332656"/>
            <a:ext cx="7560840" cy="5454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Nutzer\Desktop\GTA\GTA Heiner\IMG_56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3175">
            <a:off x="5897942" y="1528789"/>
            <a:ext cx="2933555" cy="391140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endParaRPr lang="de-DE"/>
          </a:p>
        </p:txBody>
      </p:sp>
      <p:sp>
        <p:nvSpPr>
          <p:cNvPr id="6" name="Titel 1"/>
          <p:cNvSpPr txBox="1">
            <a:spLocks/>
          </p:cNvSpPr>
          <p:nvPr/>
        </p:nvSpPr>
        <p:spPr>
          <a:xfrm>
            <a:off x="4860032" y="5855597"/>
            <a:ext cx="2592288" cy="9686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4000" smtClean="0">
                <a:latin typeface="MV Boli" panose="02000500030200090000" pitchFamily="2" charset="0"/>
                <a:cs typeface="MV Boli" panose="02000500030200090000" pitchFamily="2" charset="0"/>
              </a:rPr>
              <a:t>Omegna</a:t>
            </a:r>
            <a:endParaRPr lang="de-DE" sz="4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2540547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30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500" fill="hold"/>
                                        <p:tgtEl>
                                          <p:spTgt spid="1027"/>
                                        </p:tgtEl>
                                        <p:attrNameLst>
                                          <p:attrName>ppt_w</p:attrName>
                                        </p:attrNameLst>
                                      </p:cBhvr>
                                      <p:tavLst>
                                        <p:tav tm="0">
                                          <p:val>
                                            <p:fltVal val="0"/>
                                          </p:val>
                                        </p:tav>
                                        <p:tav tm="100000">
                                          <p:val>
                                            <p:strVal val="#ppt_w"/>
                                          </p:val>
                                        </p:tav>
                                      </p:tavLst>
                                    </p:anim>
                                    <p:anim calcmode="lin" valueType="num">
                                      <p:cBhvr>
                                        <p:cTn id="8" dur="1500" fill="hold"/>
                                        <p:tgtEl>
                                          <p:spTgt spid="1027"/>
                                        </p:tgtEl>
                                        <p:attrNameLst>
                                          <p:attrName>ppt_h</p:attrName>
                                        </p:attrNameLst>
                                      </p:cBhvr>
                                      <p:tavLst>
                                        <p:tav tm="0">
                                          <p:val>
                                            <p:fltVal val="0"/>
                                          </p:val>
                                        </p:tav>
                                        <p:tav tm="100000">
                                          <p:val>
                                            <p:strVal val="#ppt_h"/>
                                          </p:val>
                                        </p:tav>
                                      </p:tavLst>
                                    </p:anim>
                                    <p:animEffect transition="in" filter="fade">
                                      <p:cBhvr>
                                        <p:cTn id="9" dur="1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utzer\Desktop\GTA\GTA 4 Tag Rifugio Baranca\Tag 4 0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56" y="-1136"/>
            <a:ext cx="9144000" cy="685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1963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79000"/>
          </a:schemeClr>
        </a:solidFill>
        <a:effectLst/>
      </p:bgPr>
    </p:bg>
    <p:spTree>
      <p:nvGrpSpPr>
        <p:cNvPr id="1" name=""/>
        <p:cNvGrpSpPr/>
        <p:nvPr/>
      </p:nvGrpSpPr>
      <p:grpSpPr>
        <a:xfrm>
          <a:off x="0" y="0"/>
          <a:ext cx="0" cy="0"/>
          <a:chOff x="0" y="0"/>
          <a:chExt cx="0" cy="0"/>
        </a:xfrm>
      </p:grpSpPr>
      <p:pic>
        <p:nvPicPr>
          <p:cNvPr id="12290" name="Picture 2" descr="C:\Users\Nutzer\Desktop\GTA\GTA 4 Tag Rifugio Baranca\Tag 4 0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588364"/>
            <a:ext cx="3661956" cy="4882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C:\Users\Nutzer\Desktop\GTA\GTA 4 Tag Rifugio Baranca\Tag 4 0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616779" y="1174676"/>
            <a:ext cx="6323671" cy="426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12799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GTA 4 Tag Rifugio Baranca\Tag 4 0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695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GTA 4 Tag Rifugio Baranca\Tag 4 0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8"/>
            <a:ext cx="9144000" cy="685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462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utzer\Desktop\GTA\GTA 4 Tag Rifugio Baranca\Tag 4 04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233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4 Tag Rifugio Baranca\Tag 4 06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7180"/>
            <a:ext cx="9144000" cy="6854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67544" y="5589240"/>
            <a:ext cx="5968301" cy="1077218"/>
          </a:xfrm>
          <a:prstGeom prst="rect">
            <a:avLst/>
          </a:prstGeom>
          <a:noFill/>
        </p:spPr>
        <p:txBody>
          <a:bodyPr wrap="none" rtlCol="0">
            <a:spAutoFit/>
          </a:bodyPr>
          <a:lstStyle/>
          <a:p>
            <a:r>
              <a:rPr lang="de-DE" sz="3200" b="1" smtClean="0">
                <a:solidFill>
                  <a:schemeClr val="bg1"/>
                </a:solidFill>
                <a:latin typeface="MV Boli" panose="02000500030200090000" pitchFamily="2" charset="0"/>
                <a:cs typeface="MV Boli" panose="02000500030200090000" pitchFamily="2" charset="0"/>
              </a:rPr>
              <a:t>Mittagsrast </a:t>
            </a:r>
            <a:r>
              <a:rPr lang="de-DE" sz="3200" b="1" dirty="0" smtClean="0">
                <a:solidFill>
                  <a:schemeClr val="bg1"/>
                </a:solidFill>
                <a:latin typeface="MV Boli" panose="02000500030200090000" pitchFamily="2" charset="0"/>
                <a:cs typeface="MV Boli" panose="02000500030200090000" pitchFamily="2" charset="0"/>
              </a:rPr>
              <a:t>am </a:t>
            </a:r>
            <a:r>
              <a:rPr lang="de-DE" sz="3200" b="1" dirty="0" err="1" smtClean="0">
                <a:solidFill>
                  <a:schemeClr val="bg1"/>
                </a:solidFill>
                <a:latin typeface="MV Boli" panose="02000500030200090000" pitchFamily="2" charset="0"/>
                <a:cs typeface="MV Boli" panose="02000500030200090000" pitchFamily="2" charset="0"/>
              </a:rPr>
              <a:t>Rif</a:t>
            </a:r>
            <a:r>
              <a:rPr lang="de-DE" sz="3200" b="1" dirty="0" smtClean="0">
                <a:solidFill>
                  <a:schemeClr val="bg1"/>
                </a:solidFill>
                <a:latin typeface="MV Boli" panose="02000500030200090000" pitchFamily="2" charset="0"/>
                <a:cs typeface="MV Boli" panose="02000500030200090000" pitchFamily="2" charset="0"/>
              </a:rPr>
              <a:t>. </a:t>
            </a:r>
            <a:r>
              <a:rPr lang="de-DE" sz="3200" b="1" dirty="0" err="1" smtClean="0">
                <a:solidFill>
                  <a:schemeClr val="bg1"/>
                </a:solidFill>
                <a:latin typeface="MV Boli" panose="02000500030200090000" pitchFamily="2" charset="0"/>
                <a:cs typeface="MV Boli" panose="02000500030200090000" pitchFamily="2" charset="0"/>
              </a:rPr>
              <a:t>Boffalora</a:t>
            </a:r>
            <a:endParaRPr lang="de-DE" sz="3200" b="1" dirty="0" smtClean="0">
              <a:solidFill>
                <a:schemeClr val="bg1"/>
              </a:solidFill>
              <a:latin typeface="MV Boli" panose="02000500030200090000" pitchFamily="2" charset="0"/>
              <a:cs typeface="MV Boli" panose="02000500030200090000" pitchFamily="2" charset="0"/>
            </a:endParaRPr>
          </a:p>
          <a:p>
            <a:r>
              <a:rPr lang="de-DE" sz="3200" b="1" dirty="0" smtClean="0">
                <a:solidFill>
                  <a:schemeClr val="bg1"/>
                </a:solidFill>
                <a:latin typeface="MV Boli" panose="02000500030200090000" pitchFamily="2" charset="0"/>
                <a:cs typeface="MV Boli" panose="02000500030200090000" pitchFamily="2" charset="0"/>
              </a:rPr>
              <a:t> - leider geschlossen</a:t>
            </a:r>
            <a:endParaRPr lang="de-DE" sz="32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61484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11560" y="700971"/>
            <a:ext cx="4176464" cy="5568618"/>
          </a:xfrm>
          <a:prstGeom prst="rect">
            <a:avLst/>
          </a:prstGeom>
          <a:ln>
            <a:noFill/>
          </a:ln>
          <a:effectLst>
            <a:softEdge rad="112500"/>
          </a:effectLst>
        </p:spPr>
      </p:pic>
      <p:grpSp>
        <p:nvGrpSpPr>
          <p:cNvPr id="12" name="Gruppieren 11"/>
          <p:cNvGrpSpPr/>
          <p:nvPr/>
        </p:nvGrpSpPr>
        <p:grpSpPr>
          <a:xfrm rot="992894">
            <a:off x="4348503" y="947926"/>
            <a:ext cx="2569478" cy="3860630"/>
            <a:chOff x="4839321" y="1064413"/>
            <a:chExt cx="2889626" cy="3994713"/>
          </a:xfrm>
        </p:grpSpPr>
        <p:pic>
          <p:nvPicPr>
            <p:cNvPr id="2053" name="Picture 5" descr="C:\Users\Nutzer\Desktop\gans.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989935" flipH="1" flipV="1">
              <a:off x="4839321" y="1064413"/>
              <a:ext cx="2889626" cy="399471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6"/>
            <p:cNvCxnSpPr/>
            <p:nvPr/>
          </p:nvCxnSpPr>
          <p:spPr>
            <a:xfrm flipV="1">
              <a:off x="5364088" y="2611718"/>
              <a:ext cx="920047" cy="1105314"/>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84237506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utzer\Desktop\GTA\GTA 4 Tag Rifugio Baranca\Tag 4 06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1" y="0"/>
            <a:ext cx="92202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0107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2" descr="C:\Users\Nutzer\Desktop\GTA\GTA 4 Tag Rifugio Baranca\Tag 4 06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6200000">
            <a:off x="-305111" y="1461266"/>
            <a:ext cx="5061643" cy="3668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Nutzer\Desktop\GTA\GTA 4 Tag Rifugio Baranca\Tag 4 08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30275" y="755555"/>
            <a:ext cx="3888433" cy="5079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703432" y="6020583"/>
            <a:ext cx="8073044"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...nicht nur Schafe – auch ganz viele Esel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4118981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7170" name="Picture 2" descr="C:\Users\Nutzer\Desktop\GTA\GTA 4 Tag Rifugio Baranca\Tag 4 06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92696" y="-14486"/>
            <a:ext cx="10836696" cy="6872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329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tx2">
                <a:lumMod val="20000"/>
                <a:lumOff val="80000"/>
              </a:schemeClr>
            </a:gs>
            <a:gs pos="65000">
              <a:schemeClr val="accent3">
                <a:lumMod val="20000"/>
                <a:lumOff val="80000"/>
              </a:schemeClr>
            </a:gs>
            <a:gs pos="0">
              <a:schemeClr val="bg1">
                <a:lumMod val="85000"/>
              </a:schemeClr>
            </a:gs>
            <a:gs pos="48000">
              <a:schemeClr val="accent1">
                <a:tint val="44500"/>
                <a:satMod val="160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pic>
        <p:nvPicPr>
          <p:cNvPr id="2052" name="Picture 4" descr="C:\Users\Nutzer\Desktop\GTA\Tag1 Forno - SanGottardo\2017 GTA-0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332656"/>
            <a:ext cx="8721735" cy="532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itel 2"/>
          <p:cNvSpPr>
            <a:spLocks noGrp="1"/>
          </p:cNvSpPr>
          <p:nvPr>
            <p:ph type="title"/>
          </p:nvPr>
        </p:nvSpPr>
        <p:spPr/>
        <p:txBody>
          <a:bodyPr/>
          <a:lstStyle/>
          <a:p>
            <a:endParaRPr lang="de-DE"/>
          </a:p>
        </p:txBody>
      </p:sp>
      <p:sp>
        <p:nvSpPr>
          <p:cNvPr id="5" name="Titel 1"/>
          <p:cNvSpPr txBox="1">
            <a:spLocks/>
          </p:cNvSpPr>
          <p:nvPr/>
        </p:nvSpPr>
        <p:spPr>
          <a:xfrm>
            <a:off x="4860032" y="5855597"/>
            <a:ext cx="2592288" cy="9686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4000" smtClean="0">
                <a:latin typeface="MV Boli" panose="02000500030200090000" pitchFamily="2" charset="0"/>
                <a:cs typeface="MV Boli" panose="02000500030200090000" pitchFamily="2" charset="0"/>
              </a:rPr>
              <a:t>Omegna</a:t>
            </a:r>
            <a:endParaRPr lang="de-DE" sz="4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329535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100000">
              <a:srgbClr val="FFE181">
                <a:alpha val="36000"/>
              </a:srgb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147" name="Picture 3" descr="C:\Users\Nutzer\Desktop\GTA\GTA 4 Tag Rifugio Baranca\Tag 4 0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65024" y="246956"/>
            <a:ext cx="5599464" cy="373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4" descr="C:\Users\Nutzer\Desktop\GTA\GTA 4 Tag Rifugio Baranca\Tag 4 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114" y="3356992"/>
            <a:ext cx="5769641" cy="3239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307524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9000"/>
                <a:lumOff val="71000"/>
              </a:schemeClr>
            </a:gs>
            <a:gs pos="99000">
              <a:srgbClr val="FFE181"/>
            </a:gs>
          </a:gsLst>
          <a:path path="circle">
            <a:fillToRect t="100000" r="100000"/>
          </a:path>
        </a:gradFill>
        <a:effectLst/>
      </p:bgPr>
    </p:bg>
    <p:spTree>
      <p:nvGrpSpPr>
        <p:cNvPr id="1" name=""/>
        <p:cNvGrpSpPr/>
        <p:nvPr/>
      </p:nvGrpSpPr>
      <p:grpSpPr>
        <a:xfrm>
          <a:off x="0" y="0"/>
          <a:ext cx="0" cy="0"/>
          <a:chOff x="0" y="0"/>
          <a:chExt cx="0" cy="0"/>
        </a:xfrm>
      </p:grpSpPr>
      <p:pic>
        <p:nvPicPr>
          <p:cNvPr id="5123" name="Picture 3" descr="C:\Users\Nutzer\Desktop\GTA\GTA 4 Tag Rifugio Baranca\Tag 4 07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454678"/>
            <a:ext cx="9144000" cy="731267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9712411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utzer\Desktop\GTA\GTA 4 Tag Rifugio Baranca\Tag 4 08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7"/>
            <a:ext cx="9144000" cy="6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494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42" name="Picture 2" descr="C:\Users\Nutzer\Desktop\GTA\GTA 4 Tag Rifugio Baranca\Tag 4 0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196752"/>
            <a:ext cx="8709520" cy="4889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7864" y="2924944"/>
            <a:ext cx="3550920" cy="212344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234716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par>
                          <p:cTn id="10" fill="hold">
                            <p:stCondLst>
                              <p:cond delay="1500"/>
                            </p:stCondLst>
                            <p:childTnLst>
                              <p:par>
                                <p:cTn id="11" presetID="6" presetClass="emph" presetSubtype="0" fill="hold" nodeType="afterEffect">
                                  <p:stCondLst>
                                    <p:cond delay="0"/>
                                  </p:stCondLst>
                                  <p:childTnLst>
                                    <p:animScale>
                                      <p:cBhvr>
                                        <p:cTn id="12" dur="15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0" y="-7653"/>
            <a:ext cx="9144000" cy="6858000"/>
          </a:xfrm>
        </p:spPr>
      </p:pic>
      <p:pic>
        <p:nvPicPr>
          <p:cNvPr id="8" name="Grafik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7704" y="1566184"/>
            <a:ext cx="6727372" cy="5296380"/>
          </a:xfrm>
          <a:prstGeom prst="ellipse">
            <a:avLst/>
          </a:prstGeom>
          <a:ln>
            <a:noFill/>
          </a:ln>
          <a:effectLst>
            <a:softEdge rad="112500"/>
          </a:effectLst>
        </p:spPr>
      </p:pic>
    </p:spTree>
    <p:extLst>
      <p:ext uri="{BB962C8B-B14F-4D97-AF65-F5344CB8AC3E}">
        <p14:creationId xmlns:p14="http://schemas.microsoft.com/office/powerpoint/2010/main" val="36238053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300" fill="hold"/>
                                        <p:tgtEl>
                                          <p:spTgt spid="8"/>
                                        </p:tgtEl>
                                        <p:attrNameLst>
                                          <p:attrName>ppt_w</p:attrName>
                                        </p:attrNameLst>
                                      </p:cBhvr>
                                      <p:tavLst>
                                        <p:tav tm="0">
                                          <p:val>
                                            <p:fltVal val="0"/>
                                          </p:val>
                                        </p:tav>
                                        <p:tav tm="100000">
                                          <p:val>
                                            <p:strVal val="#ppt_w"/>
                                          </p:val>
                                        </p:tav>
                                      </p:tavLst>
                                    </p:anim>
                                    <p:anim calcmode="lin" valueType="num">
                                      <p:cBhvr>
                                        <p:cTn id="8" dur="2300" fill="hold"/>
                                        <p:tgtEl>
                                          <p:spTgt spid="8"/>
                                        </p:tgtEl>
                                        <p:attrNameLst>
                                          <p:attrName>ppt_h</p:attrName>
                                        </p:attrNameLst>
                                      </p:cBhvr>
                                      <p:tavLst>
                                        <p:tav tm="0">
                                          <p:val>
                                            <p:fltVal val="0"/>
                                          </p:val>
                                        </p:tav>
                                        <p:tav tm="100000">
                                          <p:val>
                                            <p:strVal val="#ppt_h"/>
                                          </p:val>
                                        </p:tav>
                                      </p:tavLst>
                                    </p:anim>
                                    <p:animEffect transition="in" filter="fade">
                                      <p:cBhvr>
                                        <p:cTn id="9" dur="2300"/>
                                        <p:tgtEl>
                                          <p:spTgt spid="8"/>
                                        </p:tgtEl>
                                      </p:cBhvr>
                                    </p:animEffect>
                                  </p:childTnLst>
                                </p:cTn>
                              </p:par>
                            </p:childTnLst>
                          </p:cTn>
                        </p:par>
                        <p:par>
                          <p:cTn id="10" fill="hold">
                            <p:stCondLst>
                              <p:cond delay="2300"/>
                            </p:stCondLst>
                            <p:childTnLst>
                              <p:par>
                                <p:cTn id="11" presetID="6" presetClass="emph" presetSubtype="0" fill="hold" nodeType="afterEffect">
                                  <p:stCondLst>
                                    <p:cond delay="0"/>
                                  </p:stCondLst>
                                  <p:childTnLst>
                                    <p:animScale>
                                      <p:cBhvr>
                                        <p:cTn id="12" dur="23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feld 2"/>
          <p:cNvSpPr txBox="1"/>
          <p:nvPr/>
        </p:nvSpPr>
        <p:spPr>
          <a:xfrm>
            <a:off x="5436096" y="404664"/>
            <a:ext cx="2856872" cy="830997"/>
          </a:xfrm>
          <a:prstGeom prst="rect">
            <a:avLst/>
          </a:prstGeom>
          <a:noFill/>
        </p:spPr>
        <p:txBody>
          <a:bodyPr wrap="none" rtlCol="0">
            <a:spAutoFit/>
          </a:bodyPr>
          <a:lstStyle/>
          <a:p>
            <a:r>
              <a:rPr lang="de-DE" sz="4800" dirty="0" err="1" smtClean="0">
                <a:solidFill>
                  <a:schemeClr val="bg1"/>
                </a:solidFill>
                <a:latin typeface="MV Boli" panose="02000500030200090000" pitchFamily="2" charset="0"/>
                <a:cs typeface="MV Boli" panose="02000500030200090000" pitchFamily="2" charset="0"/>
              </a:rPr>
              <a:t>Carcoforo</a:t>
            </a:r>
            <a:endParaRPr lang="de-DE" sz="48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35831789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utzer\Desktop\GTA\GTA 4 Tag Rifugio Baranca\Tag 4 1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544" y="0"/>
            <a:ext cx="9169544" cy="686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135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Nutzer\Desktop\GTA\GTA 4 Tag Rifugio Baranca\Tag 4 11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275"/>
          <a:stretch/>
        </p:blipFill>
        <p:spPr bwMode="auto">
          <a:xfrm rot="5400000">
            <a:off x="-804694" y="1324150"/>
            <a:ext cx="6176438" cy="419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C:\Users\Nutzer\Desktop\GTA\GTA 4 Tag Rifugio Baranca\Tag 4 11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013598">
            <a:off x="1402288" y="518669"/>
            <a:ext cx="7792292" cy="51125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585854" y="5880773"/>
            <a:ext cx="4243469" cy="707886"/>
          </a:xfrm>
          <a:prstGeom prst="rect">
            <a:avLst/>
          </a:prstGeom>
          <a:noFill/>
        </p:spPr>
        <p:txBody>
          <a:bodyPr wrap="none" rtlCol="0">
            <a:spAutoFit/>
          </a:bodyPr>
          <a:lstStyle/>
          <a:p>
            <a:r>
              <a:rPr lang="de-DE" sz="2000" dirty="0" smtClean="0">
                <a:latin typeface="MV Boli" panose="02000500030200090000" pitchFamily="2" charset="0"/>
                <a:cs typeface="MV Boli" panose="02000500030200090000" pitchFamily="2" charset="0"/>
              </a:rPr>
              <a:t>Non </a:t>
            </a:r>
            <a:r>
              <a:rPr lang="de-DE" sz="2000" dirty="0" err="1" smtClean="0">
                <a:latin typeface="MV Boli" panose="02000500030200090000" pitchFamily="2" charset="0"/>
                <a:cs typeface="MV Boli" panose="02000500030200090000" pitchFamily="2" charset="0"/>
              </a:rPr>
              <a:t>habemus</a:t>
            </a:r>
            <a:r>
              <a:rPr lang="de-DE" sz="2000" dirty="0" smtClean="0">
                <a:latin typeface="MV Boli" panose="02000500030200090000" pitchFamily="2" charset="0"/>
                <a:cs typeface="MV Boli" panose="02000500030200090000" pitchFamily="2" charset="0"/>
              </a:rPr>
              <a:t> </a:t>
            </a:r>
            <a:r>
              <a:rPr lang="de-DE" sz="2000" dirty="0" err="1" smtClean="0">
                <a:latin typeface="MV Boli" panose="02000500030200090000" pitchFamily="2" charset="0"/>
                <a:cs typeface="MV Boli" panose="02000500030200090000" pitchFamily="2" charset="0"/>
              </a:rPr>
              <a:t>hic</a:t>
            </a:r>
            <a:r>
              <a:rPr lang="de-DE" sz="2000" dirty="0" smtClean="0">
                <a:latin typeface="MV Boli" panose="02000500030200090000" pitchFamily="2" charset="0"/>
                <a:cs typeface="MV Boli" panose="02000500030200090000" pitchFamily="2" charset="0"/>
              </a:rPr>
              <a:t> </a:t>
            </a:r>
            <a:br>
              <a:rPr lang="de-DE" sz="2000" dirty="0" smtClean="0">
                <a:latin typeface="MV Boli" panose="02000500030200090000" pitchFamily="2" charset="0"/>
                <a:cs typeface="MV Boli" panose="02000500030200090000" pitchFamily="2" charset="0"/>
              </a:rPr>
            </a:br>
            <a:r>
              <a:rPr lang="de-DE" sz="2000" dirty="0" err="1" smtClean="0">
                <a:latin typeface="MV Boli" panose="02000500030200090000" pitchFamily="2" charset="0"/>
                <a:cs typeface="MV Boli" panose="02000500030200090000" pitchFamily="2" charset="0"/>
              </a:rPr>
              <a:t>civitatem</a:t>
            </a:r>
            <a:r>
              <a:rPr lang="de-DE" sz="2000" dirty="0" smtClean="0">
                <a:latin typeface="MV Boli" panose="02000500030200090000" pitchFamily="2" charset="0"/>
                <a:cs typeface="MV Boli" panose="02000500030200090000" pitchFamily="2" charset="0"/>
              </a:rPr>
              <a:t> </a:t>
            </a:r>
            <a:r>
              <a:rPr lang="de-DE" sz="2000" dirty="0" err="1" smtClean="0">
                <a:latin typeface="MV Boli" panose="02000500030200090000" pitchFamily="2" charset="0"/>
                <a:cs typeface="MV Boli" panose="02000500030200090000" pitchFamily="2" charset="0"/>
              </a:rPr>
              <a:t>manentem</a:t>
            </a:r>
            <a:r>
              <a:rPr lang="de-DE" sz="2000" dirty="0" smtClean="0">
                <a:latin typeface="MV Boli" panose="02000500030200090000" pitchFamily="2" charset="0"/>
                <a:cs typeface="MV Boli" panose="02000500030200090000" pitchFamily="2" charset="0"/>
              </a:rPr>
              <a:t> </a:t>
            </a:r>
            <a:r>
              <a:rPr lang="de-DE" sz="2000" dirty="0" err="1" smtClean="0">
                <a:latin typeface="MV Boli" panose="02000500030200090000" pitchFamily="2" charset="0"/>
                <a:cs typeface="MV Boli" panose="02000500030200090000" pitchFamily="2" charset="0"/>
              </a:rPr>
              <a:t>sed</a:t>
            </a:r>
            <a:r>
              <a:rPr lang="de-DE" sz="2000" dirty="0" smtClean="0">
                <a:latin typeface="MV Boli" panose="02000500030200090000" pitchFamily="2" charset="0"/>
                <a:cs typeface="MV Boli" panose="02000500030200090000" pitchFamily="2" charset="0"/>
              </a:rPr>
              <a:t> </a:t>
            </a:r>
            <a:r>
              <a:rPr lang="de-DE" sz="2000" dirty="0" err="1" smtClean="0">
                <a:latin typeface="MV Boli" panose="02000500030200090000" pitchFamily="2" charset="0"/>
                <a:cs typeface="MV Boli" panose="02000500030200090000" pitchFamily="2" charset="0"/>
              </a:rPr>
              <a:t>futuram</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6238461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2000" fill="hold"/>
                                        <p:tgtEl>
                                          <p:spTgt spid="13316"/>
                                        </p:tgtEl>
                                        <p:attrNameLst>
                                          <p:attrName>ppt_w</p:attrName>
                                        </p:attrNameLst>
                                      </p:cBhvr>
                                      <p:tavLst>
                                        <p:tav tm="0">
                                          <p:val>
                                            <p:fltVal val="0"/>
                                          </p:val>
                                        </p:tav>
                                        <p:tav tm="100000">
                                          <p:val>
                                            <p:strVal val="#ppt_w"/>
                                          </p:val>
                                        </p:tav>
                                      </p:tavLst>
                                    </p:anim>
                                    <p:anim calcmode="lin" valueType="num">
                                      <p:cBhvr>
                                        <p:cTn id="8" dur="2000" fill="hold"/>
                                        <p:tgtEl>
                                          <p:spTgt spid="13316"/>
                                        </p:tgtEl>
                                        <p:attrNameLst>
                                          <p:attrName>ppt_h</p:attrName>
                                        </p:attrNameLst>
                                      </p:cBhvr>
                                      <p:tavLst>
                                        <p:tav tm="0">
                                          <p:val>
                                            <p:fltVal val="0"/>
                                          </p:val>
                                        </p:tav>
                                        <p:tav tm="100000">
                                          <p:val>
                                            <p:strVal val="#ppt_h"/>
                                          </p:val>
                                        </p:tav>
                                      </p:tavLst>
                                    </p:anim>
                                    <p:animEffect transition="in" filter="fade">
                                      <p:cBhvr>
                                        <p:cTn id="9" dur="2000"/>
                                        <p:tgtEl>
                                          <p:spTgt spid="13316"/>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9370">
              <a:schemeClr val="accent3">
                <a:lumMod val="84000"/>
                <a:lumOff val="16000"/>
              </a:schemeClr>
            </a:gs>
            <a:gs pos="100000">
              <a:schemeClr val="bg1">
                <a:lumMod val="50000"/>
                <a:alpha val="66000"/>
              </a:schemeClr>
            </a:gs>
          </a:gsLst>
          <a:path path="circle">
            <a:fillToRect l="100000" b="100000"/>
          </a:path>
        </a:gradFill>
        <a:effectLst/>
      </p:bgPr>
    </p:bg>
    <p:spTree>
      <p:nvGrpSpPr>
        <p:cNvPr id="1" name=""/>
        <p:cNvGrpSpPr/>
        <p:nvPr/>
      </p:nvGrpSpPr>
      <p:grpSpPr>
        <a:xfrm>
          <a:off x="0" y="0"/>
          <a:ext cx="0" cy="0"/>
          <a:chOff x="0" y="0"/>
          <a:chExt cx="0" cy="0"/>
        </a:xfrm>
      </p:grpSpPr>
      <p:pic>
        <p:nvPicPr>
          <p:cNvPr id="2" name="Picture 3" descr="C:\Users\Nutzer\Desktop\GTA\GTA 4 Tag Rifugio Baranca\Tag 4 1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26"/>
          <a:stretch/>
        </p:blipFill>
        <p:spPr bwMode="auto">
          <a:xfrm rot="5400000">
            <a:off x="3190687" y="1497945"/>
            <a:ext cx="6154164" cy="41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5" name="Picture 3" descr="C:\Users\Nutzer\Desktop\GTA\GTA 4 Tag Rifugio Baranca\Tag 4 112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59608">
            <a:off x="1196011" y="1659976"/>
            <a:ext cx="3736217" cy="409843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79512" y="5949280"/>
            <a:ext cx="3672408" cy="646331"/>
          </a:xfrm>
          <a:prstGeom prst="rect">
            <a:avLst/>
          </a:prstGeom>
          <a:noFill/>
        </p:spPr>
        <p:txBody>
          <a:bodyPr wrap="square" rtlCol="0">
            <a:spAutoFit/>
          </a:bodyPr>
          <a:lstStyle/>
          <a:p>
            <a:r>
              <a:rPr lang="de-DE" dirty="0" smtClean="0">
                <a:latin typeface="MV Boli" panose="02000500030200090000" pitchFamily="2" charset="0"/>
                <a:cs typeface="MV Boli" panose="02000500030200090000" pitchFamily="2" charset="0"/>
              </a:rPr>
              <a:t>.. haben die den grimmigen Blick bewusst gemacht ??</a:t>
            </a:r>
            <a:endParaRPr lang="de-DE"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857063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1000" fill="hold"/>
                                        <p:tgtEl>
                                          <p:spTgt spid="23555"/>
                                        </p:tgtEl>
                                        <p:attrNameLst>
                                          <p:attrName>ppt_w</p:attrName>
                                        </p:attrNameLst>
                                      </p:cBhvr>
                                      <p:tavLst>
                                        <p:tav tm="0">
                                          <p:val>
                                            <p:fltVal val="0"/>
                                          </p:val>
                                        </p:tav>
                                        <p:tav tm="100000">
                                          <p:val>
                                            <p:strVal val="#ppt_w"/>
                                          </p:val>
                                        </p:tav>
                                      </p:tavLst>
                                    </p:anim>
                                    <p:anim calcmode="lin" valueType="num">
                                      <p:cBhvr>
                                        <p:cTn id="8" dur="1000" fill="hold"/>
                                        <p:tgtEl>
                                          <p:spTgt spid="23555"/>
                                        </p:tgtEl>
                                        <p:attrNameLst>
                                          <p:attrName>ppt_h</p:attrName>
                                        </p:attrNameLst>
                                      </p:cBhvr>
                                      <p:tavLst>
                                        <p:tav tm="0">
                                          <p:val>
                                            <p:fltVal val="0"/>
                                          </p:val>
                                        </p:tav>
                                        <p:tav tm="100000">
                                          <p:val>
                                            <p:strVal val="#ppt_h"/>
                                          </p:val>
                                        </p:tav>
                                      </p:tavLst>
                                    </p:anim>
                                    <p:anim calcmode="lin" valueType="num">
                                      <p:cBhvr>
                                        <p:cTn id="9" dur="1000" fill="hold"/>
                                        <p:tgtEl>
                                          <p:spTgt spid="23555"/>
                                        </p:tgtEl>
                                        <p:attrNameLst>
                                          <p:attrName>style.rotation</p:attrName>
                                        </p:attrNameLst>
                                      </p:cBhvr>
                                      <p:tavLst>
                                        <p:tav tm="0">
                                          <p:val>
                                            <p:fltVal val="90"/>
                                          </p:val>
                                        </p:tav>
                                        <p:tav tm="100000">
                                          <p:val>
                                            <p:fltVal val="0"/>
                                          </p:val>
                                        </p:tav>
                                      </p:tavLst>
                                    </p:anim>
                                    <p:animEffect transition="in" filter="fade">
                                      <p:cBhvr>
                                        <p:cTn id="10" dur="1000"/>
                                        <p:tgtEl>
                                          <p:spTgt spid="23555"/>
                                        </p:tgtEl>
                                      </p:cBhvr>
                                    </p:animEffect>
                                  </p:childTnLst>
                                </p:cTn>
                              </p:par>
                            </p:childTnLst>
                          </p:cTn>
                        </p:par>
                        <p:par>
                          <p:cTn id="11" fill="hold">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62000"/>
          </a:schemeClr>
        </a:solidFill>
        <a:effectLst/>
      </p:bgPr>
    </p:bg>
    <p:spTree>
      <p:nvGrpSpPr>
        <p:cNvPr id="1" name=""/>
        <p:cNvGrpSpPr/>
        <p:nvPr/>
      </p:nvGrpSpPr>
      <p:grpSpPr>
        <a:xfrm>
          <a:off x="0" y="0"/>
          <a:ext cx="0" cy="0"/>
          <a:chOff x="0" y="0"/>
          <a:chExt cx="0" cy="0"/>
        </a:xfrm>
      </p:grpSpPr>
      <p:pic>
        <p:nvPicPr>
          <p:cNvPr id="15362" name="Picture 2" descr="C:\Users\Nutzer\Desktop\GTA\GTA 4 Tag Rifugio Baranca\Tag 4 11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0"/>
          <a:stretch/>
        </p:blipFill>
        <p:spPr bwMode="auto">
          <a:xfrm>
            <a:off x="323528" y="404664"/>
            <a:ext cx="3985286" cy="605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3" name="Picture 3" descr="C:\Users\Nutzer\Desktop\GTA\GTA 4 Tag Rifugio Baranca\Tag 4 1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4008" y="439432"/>
            <a:ext cx="3969441" cy="605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411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sers\Nutzer\Desktop\GTA\Tag1 Forno - SanGottardo\2017 GTA-0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04" y="-107529"/>
            <a:ext cx="9334832" cy="697926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755300" y="4005064"/>
            <a:ext cx="3563888" cy="2959184"/>
          </a:xfrm>
        </p:spPr>
        <p:txBody>
          <a:bodyPr>
            <a:noAutofit/>
          </a:bodyPr>
          <a:lstStyle/>
          <a:p>
            <a:r>
              <a:rPr lang="de-DE" sz="3200" dirty="0" smtClean="0">
                <a:solidFill>
                  <a:schemeClr val="bg1"/>
                </a:solidFill>
                <a:latin typeface="MV Boli" panose="02000500030200090000" pitchFamily="2" charset="0"/>
                <a:cs typeface="MV Boli" panose="02000500030200090000" pitchFamily="2" charset="0"/>
              </a:rPr>
              <a:t>... und zuletzt mit </a:t>
            </a:r>
            <a:br>
              <a:rPr lang="de-DE" sz="3200" dirty="0" smtClean="0">
                <a:solidFill>
                  <a:schemeClr val="bg1"/>
                </a:solidFill>
                <a:latin typeface="MV Boli" panose="02000500030200090000" pitchFamily="2" charset="0"/>
                <a:cs typeface="MV Boli" panose="02000500030200090000" pitchFamily="2" charset="0"/>
              </a:rPr>
            </a:br>
            <a:r>
              <a:rPr lang="de-DE" sz="3200" dirty="0" smtClean="0">
                <a:solidFill>
                  <a:schemeClr val="bg1"/>
                </a:solidFill>
                <a:latin typeface="MV Boli" panose="02000500030200090000" pitchFamily="2" charset="0"/>
                <a:cs typeface="MV Boli" panose="02000500030200090000" pitchFamily="2" charset="0"/>
              </a:rPr>
              <a:t>dem Bus nach </a:t>
            </a:r>
            <a:r>
              <a:rPr lang="de-DE" sz="3200" dirty="0" err="1" smtClean="0">
                <a:solidFill>
                  <a:schemeClr val="bg1"/>
                </a:solidFill>
                <a:latin typeface="MV Boli" panose="02000500030200090000" pitchFamily="2" charset="0"/>
                <a:cs typeface="MV Boli" panose="02000500030200090000" pitchFamily="2" charset="0"/>
              </a:rPr>
              <a:t>Forno</a:t>
            </a:r>
            <a:r>
              <a:rPr lang="de-DE" sz="3200" dirty="0" smtClean="0">
                <a:solidFill>
                  <a:schemeClr val="bg1"/>
                </a:solidFill>
                <a:latin typeface="MV Boli" panose="02000500030200090000" pitchFamily="2" charset="0"/>
                <a:cs typeface="MV Boli" panose="02000500030200090000" pitchFamily="2" charset="0"/>
              </a:rPr>
              <a:t/>
            </a:r>
            <a:br>
              <a:rPr lang="de-DE" sz="3200" dirty="0" smtClean="0">
                <a:solidFill>
                  <a:schemeClr val="bg1"/>
                </a:solidFill>
                <a:latin typeface="MV Boli" panose="02000500030200090000" pitchFamily="2" charset="0"/>
                <a:cs typeface="MV Boli" panose="02000500030200090000" pitchFamily="2" charset="0"/>
              </a:rPr>
            </a:br>
            <a:r>
              <a:rPr lang="de-DE" sz="3200" dirty="0" smtClean="0">
                <a:solidFill>
                  <a:schemeClr val="bg1"/>
                </a:solidFill>
                <a:latin typeface="MV Boli" panose="02000500030200090000" pitchFamily="2" charset="0"/>
                <a:cs typeface="MV Boli" panose="02000500030200090000" pitchFamily="2" charset="0"/>
              </a:rPr>
              <a:t>Ankunft 15.30</a:t>
            </a:r>
            <a:r>
              <a:rPr lang="de-DE" sz="3800" b="1" dirty="0" smtClean="0">
                <a:solidFill>
                  <a:schemeClr val="bg1"/>
                </a:solidFill>
                <a:latin typeface="Bradley Hand ITC" panose="03070402050302030203" pitchFamily="66" charset="0"/>
              </a:rPr>
              <a:t>...</a:t>
            </a:r>
            <a:endParaRPr lang="de-DE" sz="38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6916777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6386" name="Picture 2" descr="C:\Users\Nutzer\Desktop\GTA\GTA 4 Tag Rifugio Baranca\Tag 4 1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2088" y="641688"/>
            <a:ext cx="8500432" cy="5630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67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GTA 4 Tag Rifugio Baranca\Tag 4 1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00" y="32008"/>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3815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9370">
              <a:schemeClr val="accent3">
                <a:lumMod val="84000"/>
                <a:lumOff val="16000"/>
              </a:schemeClr>
            </a:gs>
            <a:gs pos="100000">
              <a:schemeClr val="bg1">
                <a:lumMod val="50000"/>
                <a:alpha val="66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9458" name="Picture 2" descr="C:\Users\Nutzer\Desktop\GTA\GTA 4 Tag Rifugio Baranca\Tag 4 1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548680"/>
            <a:ext cx="7272808" cy="464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460" name="Picture 4" descr="C:\Users\Nutzer\Desktop\GTA\GTA 4 Tag Rifugio Baranca\Tag 4 1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48064" y="1174186"/>
            <a:ext cx="3528392" cy="498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99254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500"/>
                                        <p:tgtEl>
                                          <p:spTgt spid="19460"/>
                                        </p:tgtEl>
                                      </p:cBhvr>
                                    </p:animEffect>
                                    <p:anim calcmode="lin" valueType="num">
                                      <p:cBhvr>
                                        <p:cTn id="8" dur="1500" fill="hold"/>
                                        <p:tgtEl>
                                          <p:spTgt spid="19460"/>
                                        </p:tgtEl>
                                        <p:attrNameLst>
                                          <p:attrName>ppt_x</p:attrName>
                                        </p:attrNameLst>
                                      </p:cBhvr>
                                      <p:tavLst>
                                        <p:tav tm="0">
                                          <p:val>
                                            <p:strVal val="#ppt_x"/>
                                          </p:val>
                                        </p:tav>
                                        <p:tav tm="100000">
                                          <p:val>
                                            <p:strVal val="#ppt_x"/>
                                          </p:val>
                                        </p:tav>
                                      </p:tavLst>
                                    </p:anim>
                                    <p:anim calcmode="lin" valueType="num">
                                      <p:cBhvr>
                                        <p:cTn id="9" dur="15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9370">
              <a:schemeClr val="bg1">
                <a:lumMod val="85000"/>
              </a:schemeClr>
            </a:gs>
            <a:gs pos="100000">
              <a:schemeClr val="bg1">
                <a:lumMod val="50000"/>
                <a:alpha val="66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8434" name="Picture 2" descr="C:\Users\Nutzer\Desktop\GTA\GTA 4 Tag Rifugio Baranca\Tag 4 1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400825"/>
            <a:ext cx="8700231" cy="568711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Nutzer\Desktop\GTA\GTA 4 Tag Rifugio Baranca\Tag 4 14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733413">
            <a:off x="4259259" y="1298471"/>
            <a:ext cx="3600400" cy="5593702"/>
          </a:xfrm>
          <a:prstGeom prst="roundRect">
            <a:avLst>
              <a:gd name="adj" fmla="val 8024"/>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21639" y="6105451"/>
            <a:ext cx="3618298" cy="646331"/>
          </a:xfrm>
          <a:prstGeom prst="rect">
            <a:avLst/>
          </a:prstGeom>
          <a:noFill/>
        </p:spPr>
        <p:txBody>
          <a:bodyPr wrap="none" rtlCol="0">
            <a:spAutoFit/>
          </a:bodyPr>
          <a:lstStyle/>
          <a:p>
            <a:r>
              <a:rPr lang="de-DE" sz="3600" b="1" dirty="0" smtClean="0">
                <a:latin typeface="MV Boli" panose="02000500030200090000" pitchFamily="2" charset="0"/>
                <a:cs typeface="MV Boli" panose="02000500030200090000" pitchFamily="2" charset="0"/>
              </a:rPr>
              <a:t>Hotel Alpenrose</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146851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down)">
                                      <p:cBhvr>
                                        <p:cTn id="7" dur="870">
                                          <p:stCondLst>
                                            <p:cond delay="0"/>
                                          </p:stCondLst>
                                        </p:cTn>
                                        <p:tgtEl>
                                          <p:spTgt spid="18435"/>
                                        </p:tgtEl>
                                      </p:cBhvr>
                                    </p:animEffect>
                                    <p:anim calcmode="lin" valueType="num">
                                      <p:cBhvr>
                                        <p:cTn id="8" dur="2733" tmFilter="0,0; 0.14,0.36; 0.43,0.73; 0.71,0.91; 1.0,1.0">
                                          <p:stCondLst>
                                            <p:cond delay="0"/>
                                          </p:stCondLst>
                                        </p:cTn>
                                        <p:tgtEl>
                                          <p:spTgt spid="1843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843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843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843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8435"/>
                                        </p:tgtEl>
                                        <p:attrNameLst>
                                          <p:attrName>ppt_y</p:attrName>
                                        </p:attrNameLst>
                                      </p:cBhvr>
                                      <p:tavLst>
                                        <p:tav tm="0" fmla="#ppt_y-sin(pi*$)/81">
                                          <p:val>
                                            <p:fltVal val="0"/>
                                          </p:val>
                                        </p:tav>
                                        <p:tav tm="100000">
                                          <p:val>
                                            <p:fltVal val="1"/>
                                          </p:val>
                                        </p:tav>
                                      </p:tavLst>
                                    </p:anim>
                                    <p:animScale>
                                      <p:cBhvr>
                                        <p:cTn id="13" dur="39">
                                          <p:stCondLst>
                                            <p:cond delay="975"/>
                                          </p:stCondLst>
                                        </p:cTn>
                                        <p:tgtEl>
                                          <p:spTgt spid="18435"/>
                                        </p:tgtEl>
                                      </p:cBhvr>
                                      <p:to x="100000" y="60000"/>
                                    </p:animScale>
                                    <p:animScale>
                                      <p:cBhvr>
                                        <p:cTn id="14" dur="249" decel="50000">
                                          <p:stCondLst>
                                            <p:cond delay="1014"/>
                                          </p:stCondLst>
                                        </p:cTn>
                                        <p:tgtEl>
                                          <p:spTgt spid="18435"/>
                                        </p:tgtEl>
                                      </p:cBhvr>
                                      <p:to x="100000" y="100000"/>
                                    </p:animScale>
                                    <p:animScale>
                                      <p:cBhvr>
                                        <p:cTn id="15" dur="39">
                                          <p:stCondLst>
                                            <p:cond delay="1968"/>
                                          </p:stCondLst>
                                        </p:cTn>
                                        <p:tgtEl>
                                          <p:spTgt spid="18435"/>
                                        </p:tgtEl>
                                      </p:cBhvr>
                                      <p:to x="100000" y="80000"/>
                                    </p:animScale>
                                    <p:animScale>
                                      <p:cBhvr>
                                        <p:cTn id="16" dur="249" decel="50000">
                                          <p:stCondLst>
                                            <p:cond delay="2007"/>
                                          </p:stCondLst>
                                        </p:cTn>
                                        <p:tgtEl>
                                          <p:spTgt spid="18435"/>
                                        </p:tgtEl>
                                      </p:cBhvr>
                                      <p:to x="100000" y="100000"/>
                                    </p:animScale>
                                    <p:animScale>
                                      <p:cBhvr>
                                        <p:cTn id="17" dur="39">
                                          <p:stCondLst>
                                            <p:cond delay="2463"/>
                                          </p:stCondLst>
                                        </p:cTn>
                                        <p:tgtEl>
                                          <p:spTgt spid="18435"/>
                                        </p:tgtEl>
                                      </p:cBhvr>
                                      <p:to x="100000" y="90000"/>
                                    </p:animScale>
                                    <p:animScale>
                                      <p:cBhvr>
                                        <p:cTn id="18" dur="249" decel="50000">
                                          <p:stCondLst>
                                            <p:cond delay="2502"/>
                                          </p:stCondLst>
                                        </p:cTn>
                                        <p:tgtEl>
                                          <p:spTgt spid="18435"/>
                                        </p:tgtEl>
                                      </p:cBhvr>
                                      <p:to x="100000" y="100000"/>
                                    </p:animScale>
                                    <p:animScale>
                                      <p:cBhvr>
                                        <p:cTn id="19" dur="39">
                                          <p:stCondLst>
                                            <p:cond delay="2712"/>
                                          </p:stCondLst>
                                        </p:cTn>
                                        <p:tgtEl>
                                          <p:spTgt spid="18435"/>
                                        </p:tgtEl>
                                      </p:cBhvr>
                                      <p:to x="100000" y="95000"/>
                                    </p:animScale>
                                    <p:animScale>
                                      <p:cBhvr>
                                        <p:cTn id="20" dur="249" decel="50000">
                                          <p:stCondLst>
                                            <p:cond delay="2751"/>
                                          </p:stCondLst>
                                        </p:cTn>
                                        <p:tgtEl>
                                          <p:spTgt spid="184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utzer\Desktop\GTA\GTA 4 Tag Rifugio Baranca\Tag 4 13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5239"/>
            <a:ext cx="9143999" cy="685915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63782" y="719698"/>
            <a:ext cx="4320480" cy="954107"/>
          </a:xfrm>
          <a:prstGeom prst="rect">
            <a:avLst/>
          </a:prstGeom>
          <a:noFill/>
        </p:spPr>
        <p:txBody>
          <a:bodyPr wrap="square" rtlCol="0">
            <a:spAutoFit/>
          </a:bodyPr>
          <a:lstStyle/>
          <a:p>
            <a:r>
              <a:rPr lang="de-DE" sz="2800" b="1" dirty="0" smtClean="0">
                <a:latin typeface="Bradley Hand ITC" panose="03070402050302030203" pitchFamily="66" charset="0"/>
                <a:cs typeface="MV Boli" panose="02000500030200090000" pitchFamily="2" charset="0"/>
              </a:rPr>
              <a:t>Poste  </a:t>
            </a:r>
            <a:r>
              <a:rPr lang="de-DE" sz="2800" b="1" dirty="0" err="1" smtClean="0">
                <a:latin typeface="Bradley Hand ITC" panose="03070402050302030203" pitchFamily="66" charset="0"/>
                <a:cs typeface="MV Boli" panose="02000500030200090000" pitchFamily="2" charset="0"/>
              </a:rPr>
              <a:t>tappa</a:t>
            </a:r>
            <a:r>
              <a:rPr lang="de-DE" sz="2800" b="1" dirty="0" smtClean="0">
                <a:latin typeface="Bradley Hand ITC" panose="03070402050302030203" pitchFamily="66" charset="0"/>
                <a:cs typeface="MV Boli" panose="02000500030200090000" pitchFamily="2" charset="0"/>
              </a:rPr>
              <a:t> :</a:t>
            </a:r>
            <a:br>
              <a:rPr lang="de-DE" sz="2800" b="1" dirty="0" smtClean="0">
                <a:latin typeface="Bradley Hand ITC" panose="03070402050302030203" pitchFamily="66" charset="0"/>
                <a:cs typeface="MV Boli" panose="02000500030200090000" pitchFamily="2" charset="0"/>
              </a:rPr>
            </a:br>
            <a:r>
              <a:rPr lang="de-DE" sz="2800" b="1" dirty="0" smtClean="0">
                <a:latin typeface="Bradley Hand ITC" panose="03070402050302030203" pitchFamily="66" charset="0"/>
                <a:cs typeface="MV Boli" panose="02000500030200090000" pitchFamily="2" charset="0"/>
              </a:rPr>
              <a:t>Matratzenlager oder so</a:t>
            </a:r>
            <a:endParaRPr lang="de-DE" sz="2800" b="1" dirty="0">
              <a:latin typeface="Bradley Hand ITC" panose="03070402050302030203" pitchFamily="66" charset="0"/>
              <a:cs typeface="MV Boli" panose="02000500030200090000" pitchFamily="2" charset="0"/>
            </a:endParaRPr>
          </a:p>
        </p:txBody>
      </p:sp>
    </p:spTree>
    <p:extLst>
      <p:ext uri="{BB962C8B-B14F-4D97-AF65-F5344CB8AC3E}">
        <p14:creationId xmlns:p14="http://schemas.microsoft.com/office/powerpoint/2010/main" val="23672092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00" fill="hold"/>
                                        <p:tgtEl>
                                          <p:spTgt spid="2"/>
                                        </p:tgtEl>
                                        <p:attrNameLst>
                                          <p:attrName>ppt_x</p:attrName>
                                        </p:attrNameLst>
                                      </p:cBhvr>
                                      <p:tavLst>
                                        <p:tav tm="0">
                                          <p:val>
                                            <p:strVal val="0-#ppt_w/2"/>
                                          </p:val>
                                        </p:tav>
                                        <p:tav tm="100000">
                                          <p:val>
                                            <p:strVal val="#ppt_x"/>
                                          </p:val>
                                        </p:tav>
                                      </p:tavLst>
                                    </p:anim>
                                    <p:anim calcmode="lin" valueType="num">
                                      <p:cBhvr additive="base">
                                        <p:cTn id="8" dur="17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2530" name="Picture 2" descr="C:\Users\Nutzer\Desktop\GTA\GTA 4 Tag Rifugio Baranca\Tag 4 1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60" y="692696"/>
            <a:ext cx="8495928" cy="5663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822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1506" name="Picture 2" descr="C:\Users\Nutzer\Desktop\GTA\GTA 4 Tag Rifugio Baranca\Tag 4 1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400" y="1052736"/>
            <a:ext cx="8293943" cy="46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0773651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482" name="Picture 2" descr="C:\Users\Nutzer\Desktop\GTA\GTA 4 Tag Rifugio Baranca\Tag 4 1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537" y="1124744"/>
            <a:ext cx="8548758" cy="479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70420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utzer\Desktop\GTA\Bilder^dAGMAR\IMG_31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5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979712" y="5589240"/>
            <a:ext cx="6792244" cy="1077218"/>
          </a:xfrm>
          <a:prstGeom prst="rect">
            <a:avLst/>
          </a:prstGeom>
          <a:noFill/>
        </p:spPr>
        <p:txBody>
          <a:bodyPr wrap="none" rtlCol="0">
            <a:spAutoFit/>
          </a:bodyPr>
          <a:lstStyle/>
          <a:p>
            <a:r>
              <a:rPr lang="de-DE" sz="3200" dirty="0" err="1" smtClean="0">
                <a:solidFill>
                  <a:schemeClr val="bg1"/>
                </a:solidFill>
                <a:latin typeface="MV Boli" panose="02000500030200090000" pitchFamily="2" charset="0"/>
                <a:cs typeface="MV Boli" panose="02000500030200090000" pitchFamily="2" charset="0"/>
              </a:rPr>
              <a:t>Carcoforo</a:t>
            </a:r>
            <a:r>
              <a:rPr lang="de-DE" sz="3200" dirty="0" smtClean="0">
                <a:solidFill>
                  <a:schemeClr val="bg1"/>
                </a:solidFill>
                <a:latin typeface="MV Boli" panose="02000500030200090000" pitchFamily="2" charset="0"/>
                <a:cs typeface="MV Boli" panose="02000500030200090000" pitchFamily="2" charset="0"/>
              </a:rPr>
              <a:t> am nächsten Morgen – </a:t>
            </a:r>
            <a:br>
              <a:rPr lang="de-DE" sz="3200" dirty="0" smtClean="0">
                <a:solidFill>
                  <a:schemeClr val="bg1"/>
                </a:solidFill>
                <a:latin typeface="MV Boli" panose="02000500030200090000" pitchFamily="2" charset="0"/>
                <a:cs typeface="MV Boli" panose="02000500030200090000" pitchFamily="2" charset="0"/>
              </a:rPr>
            </a:br>
            <a:r>
              <a:rPr lang="de-DE" sz="3200" dirty="0" smtClean="0">
                <a:solidFill>
                  <a:schemeClr val="bg1"/>
                </a:solidFill>
                <a:latin typeface="MV Boli" panose="02000500030200090000" pitchFamily="2" charset="0"/>
                <a:cs typeface="MV Boli" panose="02000500030200090000" pitchFamily="2" charset="0"/>
              </a:rPr>
              <a:t>ohne Gewitter</a:t>
            </a:r>
            <a:endParaRPr lang="de-DE" sz="3200" dirty="0">
              <a:solidFill>
                <a:schemeClr val="bg1"/>
              </a:solidFill>
              <a:latin typeface="MV Boli" panose="02000500030200090000" pitchFamily="2" charset="0"/>
              <a:cs typeface="MV Boli" panose="02000500030200090000" pitchFamily="2" charset="0"/>
            </a:endParaRPr>
          </a:p>
        </p:txBody>
      </p:sp>
      <p:sp>
        <p:nvSpPr>
          <p:cNvPr id="3" name="Textfeld 2"/>
          <p:cNvSpPr txBox="1"/>
          <p:nvPr/>
        </p:nvSpPr>
        <p:spPr>
          <a:xfrm>
            <a:off x="251520" y="404664"/>
            <a:ext cx="3918060" cy="1200329"/>
          </a:xfrm>
          <a:prstGeom prst="rect">
            <a:avLst/>
          </a:prstGeom>
          <a:noFill/>
        </p:spPr>
        <p:txBody>
          <a:bodyPr wrap="none" rtlCol="0">
            <a:spAutoFit/>
          </a:bodyPr>
          <a:lstStyle/>
          <a:p>
            <a:r>
              <a:rPr lang="de-DE" sz="3600" b="1" dirty="0" smtClean="0">
                <a:solidFill>
                  <a:srgbClr val="FF0000"/>
                </a:solidFill>
                <a:latin typeface="MV Boli" panose="02000500030200090000" pitchFamily="2" charset="0"/>
                <a:cs typeface="MV Boli" panose="02000500030200090000" pitchFamily="2" charset="0"/>
              </a:rPr>
              <a:t>Tag 5, Mittwoch</a:t>
            </a:r>
            <a:br>
              <a:rPr lang="de-DE" sz="3600" b="1" dirty="0" smtClean="0">
                <a:solidFill>
                  <a:srgbClr val="FF0000"/>
                </a:solidFill>
                <a:latin typeface="MV Boli" panose="02000500030200090000" pitchFamily="2" charset="0"/>
                <a:cs typeface="MV Boli" panose="02000500030200090000" pitchFamily="2" charset="0"/>
              </a:rPr>
            </a:br>
            <a:r>
              <a:rPr lang="de-DE" sz="3600" b="1" dirty="0" err="1" smtClean="0">
                <a:latin typeface="MV Boli" panose="02000500030200090000" pitchFamily="2" charset="0"/>
                <a:cs typeface="MV Boli" panose="02000500030200090000" pitchFamily="2" charset="0"/>
              </a:rPr>
              <a:t>Carcoforo</a:t>
            </a:r>
            <a:r>
              <a:rPr lang="de-DE" sz="3600" b="1" dirty="0" smtClean="0">
                <a:latin typeface="MV Boli" panose="02000500030200090000" pitchFamily="2" charset="0"/>
                <a:cs typeface="MV Boli" panose="02000500030200090000" pitchFamily="2" charset="0"/>
              </a:rPr>
              <a:t> - Rima</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46014745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750"/>
                                        <p:tgtEl>
                                          <p:spTgt spid="2"/>
                                        </p:tgtEl>
                                      </p:cBhvr>
                                    </p:animEffect>
                                    <p:anim calcmode="lin" valueType="num">
                                      <p:cBhvr>
                                        <p:cTn id="14" dur="1750" fill="hold"/>
                                        <p:tgtEl>
                                          <p:spTgt spid="2"/>
                                        </p:tgtEl>
                                        <p:attrNameLst>
                                          <p:attrName>ppt_x</p:attrName>
                                        </p:attrNameLst>
                                      </p:cBhvr>
                                      <p:tavLst>
                                        <p:tav tm="0">
                                          <p:val>
                                            <p:strVal val="#ppt_x"/>
                                          </p:val>
                                        </p:tav>
                                        <p:tav tm="100000">
                                          <p:val>
                                            <p:strVal val="#ppt_x"/>
                                          </p:val>
                                        </p:tav>
                                      </p:tavLst>
                                    </p:anim>
                                    <p:anim calcmode="lin" valueType="num">
                                      <p:cBhvr>
                                        <p:cTn id="15" dur="1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utzer\Desktop\GTA\Bilder^dAGMAR\IMG_31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770"/>
            <a:ext cx="9164216" cy="687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8411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122" name="Picture 2" descr="C:\Users\Nutzer\Desktop\GTA\Tag1 Forno - SanGottardo\2017 GTA-0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9243"/>
          <a:stretch/>
        </p:blipFill>
        <p:spPr bwMode="auto">
          <a:xfrm rot="5400000">
            <a:off x="-113134" y="846986"/>
            <a:ext cx="6057900" cy="504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38" name="Picture 2" descr="C:\Users\Nutzer\Desktop\GTA\GTA Heiner\IMG_5638.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455488" y="1628800"/>
            <a:ext cx="3324975" cy="443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4152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utzer\Desktop\GTA\GTA 5 Carcoforo Rima\GTA 5 0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218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97000">
              <a:schemeClr val="bg2">
                <a:lumMod val="90000"/>
              </a:schemeClr>
            </a:gs>
          </a:gsLst>
          <a:lin ang="8100000" scaled="1"/>
          <a:tileRect/>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0112" y="260648"/>
            <a:ext cx="3246094" cy="4818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22" name="Picture 2" descr="C:\Users\Nutzer\Desktop\GTA\GTA 5 Carcoforo Rima\GTA 5 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725568" y="1829470"/>
            <a:ext cx="5400602" cy="3233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9364" y="2348880"/>
            <a:ext cx="3084973" cy="4188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2589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2770" name="Picture 2" descr="C:\Users\Nutzer\Desktop\GTA\GTA 5 Carcoforo Rima\GTA 5 01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46733"/>
            <a:ext cx="8753383"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204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utzer\Desktop\GTA\GTA 5 Carcoforo Rima\GTA 5 00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85" y="0"/>
            <a:ext cx="9144785" cy="686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084169" y="5301208"/>
            <a:ext cx="2736303" cy="1200329"/>
          </a:xfrm>
          <a:prstGeom prst="rect">
            <a:avLst/>
          </a:prstGeom>
          <a:solidFill>
            <a:schemeClr val="bg1">
              <a:alpha val="52000"/>
            </a:schemeClr>
          </a:solidFill>
        </p:spPr>
        <p:txBody>
          <a:bodyPr wrap="square" rtlCol="0">
            <a:spAutoFit/>
          </a:bodyPr>
          <a:lstStyle/>
          <a:p>
            <a:r>
              <a:rPr lang="de-DE" dirty="0" smtClean="0">
                <a:latin typeface="MV Boli" panose="02000500030200090000" pitchFamily="2" charset="0"/>
                <a:cs typeface="MV Boli" panose="02000500030200090000" pitchFamily="2" charset="0"/>
              </a:rPr>
              <a:t>Auf dem Weg treffen wir immer wieder die gleichen Mitwanderer: </a:t>
            </a:r>
          </a:p>
          <a:p>
            <a:r>
              <a:rPr lang="de-DE" dirty="0">
                <a:latin typeface="MV Boli" panose="02000500030200090000" pitchFamily="2" charset="0"/>
                <a:cs typeface="MV Boli" panose="02000500030200090000" pitchFamily="2" charset="0"/>
              </a:rPr>
              <a:t>h</a:t>
            </a:r>
            <a:r>
              <a:rPr lang="de-DE" dirty="0" smtClean="0">
                <a:latin typeface="MV Boli" panose="02000500030200090000" pitchFamily="2" charset="0"/>
                <a:cs typeface="MV Boli" panose="02000500030200090000" pitchFamily="2" charset="0"/>
              </a:rPr>
              <a:t>ier die Freiburger</a:t>
            </a:r>
            <a:endParaRPr lang="de-DE"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99190469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utzer\Desktop\GTA\GTA 5 Carcoforo Rima\GTA 5 0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descr="C:\Users\Nutzer\Desktop\GTA\GTA 5 Carcoforo Rima\GTA 5 021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3690938"/>
            <a:ext cx="3779838" cy="228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294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Nutzer\Desktop\GTA\GTA 5 Carcoforo Rima\GTA 5 020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920"/>
            <a:ext cx="9144000" cy="6847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11560" y="1052736"/>
            <a:ext cx="3542958" cy="769441"/>
          </a:xfrm>
          <a:prstGeom prst="rect">
            <a:avLst/>
          </a:prstGeom>
          <a:noFill/>
        </p:spPr>
        <p:txBody>
          <a:bodyPr wrap="none" rtlCol="0">
            <a:spAutoFit/>
          </a:bodyPr>
          <a:lstStyle/>
          <a:p>
            <a:r>
              <a:rPr lang="de-DE" sz="4400" b="1" dirty="0" smtClean="0">
                <a:latin typeface="Bradley Hand ITC" panose="03070402050302030203" pitchFamily="66" charset="0"/>
              </a:rPr>
              <a:t>Spielkinder:...</a:t>
            </a:r>
            <a:endParaRPr lang="de-DE" sz="4400" b="1" dirty="0">
              <a:latin typeface="Bradley Hand ITC" panose="03070402050302030203" pitchFamily="66" charset="0"/>
            </a:endParaRPr>
          </a:p>
        </p:txBody>
      </p:sp>
    </p:spTree>
    <p:extLst>
      <p:ext uri="{BB962C8B-B14F-4D97-AF65-F5344CB8AC3E}">
        <p14:creationId xmlns:p14="http://schemas.microsoft.com/office/powerpoint/2010/main" val="39878199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8" descr="C:\Users\Nutzer\Desktop\GTA\GTA 5 Carcoforo Rima\GTA 5 022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456" y="192488"/>
            <a:ext cx="3504334" cy="4308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5" descr="C:\Users\Nutzer\Desktop\GTA\GTA 5 Carcoforo Rima\GTA 5 025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0520" y="422296"/>
            <a:ext cx="410527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7" descr="C:\Users\Nutzer\Desktop\GTA\GTA 5 Carcoforo Rima\GTA 5 024b.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136678" y="2674002"/>
            <a:ext cx="4632960" cy="3238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6" descr="C:\Users\Nutzer\Desktop\GTA\GTA 5 Carcoforo Rima\GTA 5 025b.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512" y="4005064"/>
            <a:ext cx="4719638" cy="2535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C:\Users\Nutzer\Desktop\GTA\GTA 5 Carcoforo Rima\GTA 5 026b.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64088" y="4571889"/>
            <a:ext cx="2967038" cy="212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1866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500" fill="hold"/>
                                        <p:tgtEl>
                                          <p:spTgt spid="7"/>
                                        </p:tgtEl>
                                        <p:attrNameLst>
                                          <p:attrName>ppt_w</p:attrName>
                                        </p:attrNameLst>
                                      </p:cBhvr>
                                      <p:tavLst>
                                        <p:tav tm="0">
                                          <p:val>
                                            <p:fltVal val="0"/>
                                          </p:val>
                                        </p:tav>
                                        <p:tav tm="100000">
                                          <p:val>
                                            <p:strVal val="#ppt_w"/>
                                          </p:val>
                                        </p:tav>
                                      </p:tavLst>
                                    </p:anim>
                                    <p:anim calcmode="lin" valueType="num">
                                      <p:cBhvr>
                                        <p:cTn id="22" dur="1500" fill="hold"/>
                                        <p:tgtEl>
                                          <p:spTgt spid="7"/>
                                        </p:tgtEl>
                                        <p:attrNameLst>
                                          <p:attrName>ppt_h</p:attrName>
                                        </p:attrNameLst>
                                      </p:cBhvr>
                                      <p:tavLst>
                                        <p:tav tm="0">
                                          <p:val>
                                            <p:fltVal val="0"/>
                                          </p:val>
                                        </p:tav>
                                        <p:tav tm="100000">
                                          <p:val>
                                            <p:strVal val="#ppt_h"/>
                                          </p:val>
                                        </p:tav>
                                      </p:tavLst>
                                    </p:anim>
                                    <p:animEffect transition="in" filter="fade">
                                      <p:cBhvr>
                                        <p:cTn id="23" dur="1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500" fill="hold"/>
                                        <p:tgtEl>
                                          <p:spTgt spid="5"/>
                                        </p:tgtEl>
                                        <p:attrNameLst>
                                          <p:attrName>ppt_w</p:attrName>
                                        </p:attrNameLst>
                                      </p:cBhvr>
                                      <p:tavLst>
                                        <p:tav tm="0">
                                          <p:val>
                                            <p:fltVal val="0"/>
                                          </p:val>
                                        </p:tav>
                                        <p:tav tm="100000">
                                          <p:val>
                                            <p:strVal val="#ppt_w"/>
                                          </p:val>
                                        </p:tav>
                                      </p:tavLst>
                                    </p:anim>
                                    <p:anim calcmode="lin" valueType="num">
                                      <p:cBhvr>
                                        <p:cTn id="29" dur="1500" fill="hold"/>
                                        <p:tgtEl>
                                          <p:spTgt spid="5"/>
                                        </p:tgtEl>
                                        <p:attrNameLst>
                                          <p:attrName>ppt_h</p:attrName>
                                        </p:attrNameLst>
                                      </p:cBhvr>
                                      <p:tavLst>
                                        <p:tav tm="0">
                                          <p:val>
                                            <p:fltVal val="0"/>
                                          </p:val>
                                        </p:tav>
                                        <p:tav tm="100000">
                                          <p:val>
                                            <p:strVal val="#ppt_h"/>
                                          </p:val>
                                        </p:tav>
                                      </p:tavLst>
                                    </p:anim>
                                    <p:animEffect transition="in" filter="fade">
                                      <p:cBhvr>
                                        <p:cTn id="30" dur="1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500" fill="hold"/>
                                        <p:tgtEl>
                                          <p:spTgt spid="3"/>
                                        </p:tgtEl>
                                        <p:attrNameLst>
                                          <p:attrName>ppt_w</p:attrName>
                                        </p:attrNameLst>
                                      </p:cBhvr>
                                      <p:tavLst>
                                        <p:tav tm="0">
                                          <p:val>
                                            <p:fltVal val="0"/>
                                          </p:val>
                                        </p:tav>
                                        <p:tav tm="100000">
                                          <p:val>
                                            <p:strVal val="#ppt_w"/>
                                          </p:val>
                                        </p:tav>
                                      </p:tavLst>
                                    </p:anim>
                                    <p:anim calcmode="lin" valueType="num">
                                      <p:cBhvr>
                                        <p:cTn id="36" dur="1500" fill="hold"/>
                                        <p:tgtEl>
                                          <p:spTgt spid="3"/>
                                        </p:tgtEl>
                                        <p:attrNameLst>
                                          <p:attrName>ppt_h</p:attrName>
                                        </p:attrNameLst>
                                      </p:cBhvr>
                                      <p:tavLst>
                                        <p:tav tm="0">
                                          <p:val>
                                            <p:fltVal val="0"/>
                                          </p:val>
                                        </p:tav>
                                        <p:tav tm="100000">
                                          <p:val>
                                            <p:strVal val="#ppt_h"/>
                                          </p:val>
                                        </p:tav>
                                      </p:tavLst>
                                    </p:anim>
                                    <p:animEffect transition="in" filter="fade">
                                      <p:cBhvr>
                                        <p:cTn id="3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5844" name="Picture 4" descr="C:\Users\Nutzer\Desktop\GTA\GTA 5 Carcoforo Rima\GTA 5 0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5107753" y="672917"/>
            <a:ext cx="4715771" cy="3356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845" name="Picture 5" descr="C:\Users\Nutzer\Desktop\GTA\GTA 5 Carcoforo Rima\GTA 5 038.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3117797" y="1232658"/>
            <a:ext cx="4789387" cy="3238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842" name="Picture 2" descr="C:\Users\Nutzer\Desktop\GTA\GTA 5 Carcoforo Rima\GTA 5 03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1143085" y="2222769"/>
            <a:ext cx="5040000" cy="2829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843" name="Picture 3" descr="C:\Users\Nutzer\Desktop\GTA\GTA 5 Carcoforo Rima\GTA 5 03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5400000">
            <a:off x="-1105225" y="2906065"/>
            <a:ext cx="5040000" cy="282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07929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10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1000"/>
                                        <p:tgtEl>
                                          <p:spTgt spid="358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45"/>
                                        </p:tgtEl>
                                        <p:attrNameLst>
                                          <p:attrName>style.visibility</p:attrName>
                                        </p:attrNameLst>
                                      </p:cBhvr>
                                      <p:to>
                                        <p:strVal val="visible"/>
                                      </p:to>
                                    </p:set>
                                    <p:animEffect transition="in" filter="fade">
                                      <p:cBhvr>
                                        <p:cTn id="17" dur="1000"/>
                                        <p:tgtEl>
                                          <p:spTgt spid="358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1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bg1">
                <a:lumMod val="85000"/>
              </a:schemeClr>
            </a:gs>
            <a:gs pos="97000">
              <a:schemeClr val="accent3">
                <a:lumMod val="75000"/>
                <a:alpha val="77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4818" name="Picture 2" descr="C:\Users\Nutzer\Desktop\GTA\GTA 5 Carcoforo Rima\GTA 5 02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406270"/>
            <a:ext cx="3600400" cy="5730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C:\Users\Nutzer\Desktop\GTA\GTA 5 Carcoforo Rima\GTA 5 03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57464" y="836712"/>
            <a:ext cx="4446984" cy="3034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376315" y="4437112"/>
            <a:ext cx="3818674" cy="1754326"/>
          </a:xfrm>
          <a:prstGeom prst="rect">
            <a:avLst/>
          </a:prstGeom>
          <a:noFill/>
        </p:spPr>
        <p:txBody>
          <a:bodyPr wrap="none" rtlCol="0">
            <a:spAutoFit/>
          </a:bodyPr>
          <a:lstStyle/>
          <a:p>
            <a:r>
              <a:rPr lang="de-DE" sz="3600" b="1" dirty="0" smtClean="0">
                <a:latin typeface="Bradley Hand ITC" panose="03070402050302030203" pitchFamily="66" charset="0"/>
              </a:rPr>
              <a:t>... Und dann </a:t>
            </a:r>
            <a:br>
              <a:rPr lang="de-DE" sz="3600" b="1" dirty="0" smtClean="0">
                <a:latin typeface="Bradley Hand ITC" panose="03070402050302030203" pitchFamily="66" charset="0"/>
              </a:rPr>
            </a:br>
            <a:r>
              <a:rPr lang="de-DE" sz="3600" b="1" dirty="0" smtClean="0">
                <a:latin typeface="Bradley Hand ITC" panose="03070402050302030203" pitchFamily="66" charset="0"/>
              </a:rPr>
              <a:t>gab‘s noch </a:t>
            </a:r>
            <a:br>
              <a:rPr lang="de-DE" sz="3600" b="1" dirty="0" smtClean="0">
                <a:latin typeface="Bradley Hand ITC" panose="03070402050302030203" pitchFamily="66" charset="0"/>
              </a:rPr>
            </a:br>
            <a:r>
              <a:rPr lang="de-DE" sz="3600" b="1" dirty="0" smtClean="0">
                <a:latin typeface="Bradley Hand ITC" panose="03070402050302030203" pitchFamily="66" charset="0"/>
              </a:rPr>
              <a:t>andere Wanderer...</a:t>
            </a:r>
            <a:endParaRPr lang="de-DE" sz="3600" b="1" dirty="0">
              <a:latin typeface="Bradley Hand ITC" panose="03070402050302030203" pitchFamily="66" charset="0"/>
            </a:endParaRPr>
          </a:p>
        </p:txBody>
      </p:sp>
    </p:spTree>
    <p:extLst>
      <p:ext uri="{BB962C8B-B14F-4D97-AF65-F5344CB8AC3E}">
        <p14:creationId xmlns:p14="http://schemas.microsoft.com/office/powerpoint/2010/main" val="210992966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Nutzer\Desktop\GTA\GTA 5 Carcoforo Rima\GTA 5 0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8" y="15026"/>
            <a:ext cx="9139272" cy="685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53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266" name="Picture 2" descr="C:\Users\Nutzer\Desktop\GTA\Tag1 Forno - SanGottardo\2017 GTA-035.JPG"/>
          <p:cNvPicPr>
            <a:picLocks noChangeAspect="1" noChangeArrowheads="1"/>
          </p:cNvPicPr>
          <p:nvPr/>
        </p:nvPicPr>
        <p:blipFill rotWithShape="1">
          <a:blip r:embed="rId2"/>
          <a:srcRect/>
          <a:stretch/>
        </p:blipFill>
        <p:spPr bwMode="auto">
          <a:xfrm rot="5400000">
            <a:off x="-10236487" y="-749366"/>
            <a:ext cx="6789420" cy="51334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Nutzer\Desktop\GTA\Tag1 Forno - SanGottardo\2017 GTA-0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99761" y="1445870"/>
            <a:ext cx="5363560" cy="3652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3" descr="C:\Users\Nutzer\Desktop\GTA\Tag1 Forno - SanGottardo\2017 GTA-03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4515283" y="2333589"/>
            <a:ext cx="4757340" cy="2915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9981666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Nutzer\Desktop\GTA\GTA 5 Carcoforo Rima\GTA 5 0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9392"/>
            <a:ext cx="9144000" cy="697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550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utzer\Desktop\GTA\GTA 5 Carcoforo Rima\GTA 5 06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956"/>
            <a:ext cx="9144000" cy="6857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5" descr="C:\Users\Nutzer\Desktop\GTA\GTA 5 Carcoforo Rima\GTA 5 05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088187">
            <a:off x="565064" y="3648907"/>
            <a:ext cx="3384376" cy="2538206"/>
          </a:xfrm>
          <a:prstGeom prst="rect">
            <a:avLst/>
          </a:prstGeom>
          <a:solidFill>
            <a:srgbClr val="FFFFFF">
              <a:shade val="85000"/>
            </a:srgbClr>
          </a:solidFill>
          <a:ln w="349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135661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62" name="Picture 2" descr="C:\Users\Nutzer\Desktop\GTA\GTA 5 Carcoforo Rima\GTA 5 05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539749" y="1065669"/>
            <a:ext cx="5936630" cy="4326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63" name="Picture 3" descr="C:\Users\Nutzer\Desktop\GTA\GTA 5 Carcoforo Rima\GTA 5 05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63888" y="2924944"/>
            <a:ext cx="5202477" cy="353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8197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1986" name="Picture 2" descr="C:\Users\Nutzer\Desktop\GTA\GTA 5 Carcoforo Rima\GTA 5 05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2151744" y="-703472"/>
            <a:ext cx="4680520" cy="8336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413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4034" name="Picture 2" descr="C:\Users\Nutzer\Desktop\GTA\GTA 5 Carcoforo Rima\GTA 5 0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974264"/>
            <a:ext cx="8773525" cy="4925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Nutzer\Desktop\GTA\GTA 5 Carcoforo Rima\GTA 5 04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45792" y="2492896"/>
            <a:ext cx="3167960" cy="4025585"/>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098616" y="6065058"/>
            <a:ext cx="2848857" cy="646331"/>
          </a:xfrm>
          <a:prstGeom prst="rect">
            <a:avLst/>
          </a:prstGeom>
          <a:noFill/>
        </p:spPr>
        <p:txBody>
          <a:bodyPr wrap="none" rtlCol="0">
            <a:spAutoFit/>
          </a:bodyPr>
          <a:lstStyle/>
          <a:p>
            <a:r>
              <a:rPr lang="de-DE" sz="3600" b="1" dirty="0" smtClean="0">
                <a:latin typeface="Bradley Hand ITC" panose="03070402050302030203" pitchFamily="66" charset="0"/>
              </a:rPr>
              <a:t>Die Schweizer</a:t>
            </a:r>
            <a:endParaRPr lang="de-DE" sz="3600" b="1" dirty="0">
              <a:latin typeface="Bradley Hand ITC" panose="03070402050302030203" pitchFamily="66" charset="0"/>
            </a:endParaRPr>
          </a:p>
        </p:txBody>
      </p:sp>
    </p:spTree>
    <p:extLst>
      <p:ext uri="{BB962C8B-B14F-4D97-AF65-F5344CB8AC3E}">
        <p14:creationId xmlns:p14="http://schemas.microsoft.com/office/powerpoint/2010/main" val="20940668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out)">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5058" name="Picture 2" descr="C:\Users\Nutzer\Desktop\GTA\GTA 5 Carcoforo Rima\GTA 5 0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200" y="548680"/>
            <a:ext cx="8640960" cy="4851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467544" y="5661248"/>
            <a:ext cx="4935967" cy="954107"/>
          </a:xfrm>
          <a:prstGeom prst="rect">
            <a:avLst/>
          </a:prstGeom>
          <a:noFill/>
        </p:spPr>
        <p:txBody>
          <a:bodyPr wrap="none" rtlCol="0">
            <a:spAutoFit/>
          </a:bodyPr>
          <a:lstStyle/>
          <a:p>
            <a:r>
              <a:rPr lang="de-DE" sz="2800" b="1" dirty="0" smtClean="0">
                <a:latin typeface="Bradley Hand ITC" panose="03070402050302030203" pitchFamily="66" charset="0"/>
              </a:rPr>
              <a:t>Zum ersten Mal: </a:t>
            </a:r>
          </a:p>
          <a:p>
            <a:r>
              <a:rPr lang="de-DE" sz="2800" b="1" dirty="0" smtClean="0">
                <a:latin typeface="Bradley Hand ITC" panose="03070402050302030203" pitchFamily="66" charset="0"/>
              </a:rPr>
              <a:t>Blick auf die </a:t>
            </a:r>
            <a:r>
              <a:rPr lang="de-DE" sz="2800" b="1" dirty="0" err="1" smtClean="0">
                <a:latin typeface="Bradley Hand ITC" panose="03070402050302030203" pitchFamily="66" charset="0"/>
              </a:rPr>
              <a:t>Monterosa</a:t>
            </a:r>
            <a:r>
              <a:rPr lang="de-DE" sz="2800" b="1" dirty="0" smtClean="0">
                <a:latin typeface="Bradley Hand ITC" panose="03070402050302030203" pitchFamily="66" charset="0"/>
              </a:rPr>
              <a:t> Gruppe</a:t>
            </a:r>
            <a:endParaRPr lang="de-DE" sz="2800" b="1" dirty="0">
              <a:latin typeface="Bradley Hand ITC" panose="03070402050302030203" pitchFamily="66" charset="0"/>
            </a:endParaRPr>
          </a:p>
        </p:txBody>
      </p:sp>
    </p:spTree>
    <p:extLst>
      <p:ext uri="{BB962C8B-B14F-4D97-AF65-F5344CB8AC3E}">
        <p14:creationId xmlns:p14="http://schemas.microsoft.com/office/powerpoint/2010/main" val="25396571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Nutzer\Desktop\GTA\GTA 5 Carcoforo Rima\GTA 5 07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824" y="0"/>
            <a:ext cx="9184824" cy="688841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5536" y="5421952"/>
            <a:ext cx="6830716" cy="830997"/>
          </a:xfrm>
          <a:prstGeom prst="rect">
            <a:avLst/>
          </a:prstGeom>
          <a:noFill/>
        </p:spPr>
        <p:txBody>
          <a:bodyPr wrap="none" rtlCol="0">
            <a:spAutoFit/>
          </a:bodyPr>
          <a:lstStyle/>
          <a:p>
            <a:r>
              <a:rPr lang="de-DE" sz="4800" dirty="0" smtClean="0">
                <a:solidFill>
                  <a:schemeClr val="bg1"/>
                </a:solidFill>
                <a:latin typeface="MV Boli" panose="02000500030200090000" pitchFamily="2" charset="0"/>
                <a:cs typeface="MV Boli" panose="02000500030200090000" pitchFamily="2" charset="0"/>
              </a:rPr>
              <a:t>Guck mal: Murmeltiere</a:t>
            </a:r>
            <a:endParaRPr lang="de-DE" sz="4800" dirty="0">
              <a:solidFill>
                <a:schemeClr val="bg1"/>
              </a:solidFill>
              <a:latin typeface="MV Boli" panose="02000500030200090000" pitchFamily="2" charset="0"/>
              <a:cs typeface="MV Boli" panose="02000500030200090000" pitchFamily="2" charset="0"/>
            </a:endParaRPr>
          </a:p>
        </p:txBody>
      </p:sp>
      <p:pic>
        <p:nvPicPr>
          <p:cNvPr id="47107" name="Picture 3" descr="C:\Users\Nutzer\Desktop\GTA\GTA 5 Carcoforo Rima\GTA 5 07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95936" y="1865317"/>
            <a:ext cx="4551653" cy="36065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683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107"/>
                                        </p:tgtEl>
                                        <p:attrNameLst>
                                          <p:attrName>style.visibility</p:attrName>
                                        </p:attrNameLst>
                                      </p:cBhvr>
                                      <p:to>
                                        <p:strVal val="visible"/>
                                      </p:to>
                                    </p:set>
                                    <p:anim calcmode="lin" valueType="num">
                                      <p:cBhvr>
                                        <p:cTn id="14" dur="1750" fill="hold"/>
                                        <p:tgtEl>
                                          <p:spTgt spid="47107"/>
                                        </p:tgtEl>
                                        <p:attrNameLst>
                                          <p:attrName>ppt_w</p:attrName>
                                        </p:attrNameLst>
                                      </p:cBhvr>
                                      <p:tavLst>
                                        <p:tav tm="0">
                                          <p:val>
                                            <p:fltVal val="0"/>
                                          </p:val>
                                        </p:tav>
                                        <p:tav tm="100000">
                                          <p:val>
                                            <p:strVal val="#ppt_w"/>
                                          </p:val>
                                        </p:tav>
                                      </p:tavLst>
                                    </p:anim>
                                    <p:anim calcmode="lin" valueType="num">
                                      <p:cBhvr>
                                        <p:cTn id="15" dur="1750" fill="hold"/>
                                        <p:tgtEl>
                                          <p:spTgt spid="47107"/>
                                        </p:tgtEl>
                                        <p:attrNameLst>
                                          <p:attrName>ppt_h</p:attrName>
                                        </p:attrNameLst>
                                      </p:cBhvr>
                                      <p:tavLst>
                                        <p:tav tm="0">
                                          <p:val>
                                            <p:fltVal val="0"/>
                                          </p:val>
                                        </p:tav>
                                        <p:tav tm="100000">
                                          <p:val>
                                            <p:strVal val="#ppt_h"/>
                                          </p:val>
                                        </p:tav>
                                      </p:tavLst>
                                    </p:anim>
                                    <p:animEffect transition="in" filter="fade">
                                      <p:cBhvr>
                                        <p:cTn id="16" dur="175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9992" y="476672"/>
            <a:ext cx="4207067" cy="590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085" name="Picture 5" descr="C:\Users\Nutzer\Desktop\GTA\GTA 5 Carcoforo Rima\GTA 5 02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67916" y="2302634"/>
            <a:ext cx="4932815" cy="3285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864209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789375" y="1661582"/>
            <a:ext cx="5638358" cy="3556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C:\Users\Nutzer\Desktop\GTA\Blumen etc\GTA 5 011 Kopi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7000533">
            <a:off x="5138023" y="2516432"/>
            <a:ext cx="3801102" cy="402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48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Nutzer\Desktop\GTA\GTA 5 Carcoforo Rima\GTA 5 08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60646"/>
            <a:ext cx="8640960" cy="638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153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1266" name="Picture 2" descr="C:\Users\Nutzer\Desktop\GTA\Tag1 Forno - SanGottardo\2017 GTA-035.JPG"/>
          <p:cNvPicPr>
            <a:picLocks noChangeAspect="1" noChangeArrowheads="1"/>
          </p:cNvPicPr>
          <p:nvPr/>
        </p:nvPicPr>
        <p:blipFill rotWithShape="1">
          <a:blip r:embed="rId2"/>
          <a:srcRect/>
          <a:stretch/>
        </p:blipFill>
        <p:spPr bwMode="auto">
          <a:xfrm rot="5400000">
            <a:off x="-10236487" y="-749366"/>
            <a:ext cx="6789420" cy="5133474"/>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Nutzer\Desktop\GTA\Tag1 Forno - SanGottardo\2017 GTA-03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643"/>
          <a:stretch/>
        </p:blipFill>
        <p:spPr bwMode="auto">
          <a:xfrm rot="5400000">
            <a:off x="4180122" y="1564990"/>
            <a:ext cx="5283561" cy="3635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descr="C:\Users\Nutzer\Desktop\GTA\Tag1 Forno - SanGottardo\IMG_565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764704"/>
            <a:ext cx="3912815" cy="521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789849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97000">
              <a:srgbClr val="FFE181"/>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48130" name="Picture 2" descr="C:\Users\Nutzer\Desktop\GTA\GTA 5 Carcoforo Rima\GTA 5 0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614270">
            <a:off x="-301504" y="1742997"/>
            <a:ext cx="5451719" cy="3869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8131" name="Picture 3" descr="C:\Users\Nutzer\Desktop\GTA\GTA 5 Carcoforo Rima\GTA 5 08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410667">
            <a:off x="3855189" y="1305019"/>
            <a:ext cx="5583017" cy="3915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633093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079" y="548680"/>
            <a:ext cx="8692837" cy="5182736"/>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1259632" y="5842337"/>
            <a:ext cx="2029723" cy="1015663"/>
          </a:xfrm>
          <a:prstGeom prst="rect">
            <a:avLst/>
          </a:prstGeom>
          <a:noFill/>
        </p:spPr>
        <p:txBody>
          <a:bodyPr wrap="none" rtlCol="0">
            <a:spAutoFit/>
          </a:bodyPr>
          <a:lstStyle/>
          <a:p>
            <a:r>
              <a:rPr lang="de-DE" sz="6000" b="1" dirty="0" smtClean="0">
                <a:latin typeface="Bradley Hand ITC" panose="03070402050302030203" pitchFamily="66" charset="0"/>
              </a:rPr>
              <a:t>Rima</a:t>
            </a:r>
            <a:endParaRPr lang="de-DE" sz="6000" b="1" dirty="0">
              <a:latin typeface="Bradley Hand ITC" panose="03070402050302030203" pitchFamily="66" charset="0"/>
            </a:endParaRPr>
          </a:p>
        </p:txBody>
      </p:sp>
    </p:spTree>
    <p:extLst>
      <p:ext uri="{BB962C8B-B14F-4D97-AF65-F5344CB8AC3E}">
        <p14:creationId xmlns:p14="http://schemas.microsoft.com/office/powerpoint/2010/main" val="296216951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Nutzer\Desktop\GTA\GTA 5 Carcoforo Rima\GTA 5 08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9784"/>
            <a:ext cx="9144000" cy="6885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9552" y="5841672"/>
            <a:ext cx="5270995" cy="707886"/>
          </a:xfrm>
          <a:prstGeom prst="rect">
            <a:avLst/>
          </a:prstGeom>
          <a:solidFill>
            <a:schemeClr val="bg1">
              <a:alpha val="64000"/>
            </a:schemeClr>
          </a:solidFill>
          <a:effectLst>
            <a:softEdge rad="76200"/>
          </a:effectLst>
        </p:spPr>
        <p:txBody>
          <a:bodyPr wrap="none" rtlCol="0">
            <a:spAutoFit/>
          </a:bodyPr>
          <a:lstStyle/>
          <a:p>
            <a:r>
              <a:rPr lang="de-DE" sz="4000" b="1" dirty="0" smtClean="0">
                <a:latin typeface="MV Boli" panose="02000500030200090000" pitchFamily="2" charset="0"/>
                <a:cs typeface="MV Boli" panose="02000500030200090000" pitchFamily="2" charset="0"/>
              </a:rPr>
              <a:t>Unser „poste </a:t>
            </a:r>
            <a:r>
              <a:rPr lang="de-DE" sz="4000" b="1" dirty="0" err="1" smtClean="0">
                <a:latin typeface="MV Boli" panose="02000500030200090000" pitchFamily="2" charset="0"/>
                <a:cs typeface="MV Boli" panose="02000500030200090000" pitchFamily="2" charset="0"/>
              </a:rPr>
              <a:t>tappa</a:t>
            </a:r>
            <a:r>
              <a:rPr lang="de-DE" sz="4000" b="1" dirty="0" smtClean="0">
                <a:latin typeface="MV Boli" panose="02000500030200090000" pitchFamily="2" charset="0"/>
                <a:cs typeface="MV Boli" panose="02000500030200090000" pitchFamily="2" charset="0"/>
              </a:rPr>
              <a:t>“</a:t>
            </a:r>
            <a:endParaRPr lang="de-DE" sz="40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794445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5 Carcoforo Rima\GTA 5 1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44075"/>
            <a:ext cx="9164176" cy="693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0226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3314" name="Picture 2" descr="C:\Users\Nutzer\Desktop\GTA\GTA 5 Carcoforo Rima\GTA 5 16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345085"/>
            <a:ext cx="3584997" cy="5014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Nutzer\Desktop\GTA\GTA 5 Carcoforo Rima\IMG_780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07904" y="2780928"/>
            <a:ext cx="4795263" cy="3503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8284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2290" name="Picture 2" descr="C:\Users\Nutzer\Desktop\GTA\GTA 5 Carcoforo Rima\GTA 5 15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764704"/>
            <a:ext cx="8321744"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691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026" name="Picture 2" descr="C:\Users\Nutzer\Desktop\GTA\GTA 5 Carcoforo Rima\GTA 5 17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2792" y="548680"/>
            <a:ext cx="8676456" cy="5745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942288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0000"/>
                <a:lumOff val="20000"/>
              </a:schemeClr>
            </a:gs>
            <a:gs pos="100000">
              <a:schemeClr val="accent3">
                <a:lumMod val="16000"/>
                <a:lumOff val="84000"/>
              </a:schemeClr>
            </a:gs>
          </a:gsLst>
          <a:lin ang="13500000" scaled="1"/>
        </a:gradFill>
        <a:effectLst/>
      </p:bgPr>
    </p:bg>
    <p:spTree>
      <p:nvGrpSpPr>
        <p:cNvPr id="1" name=""/>
        <p:cNvGrpSpPr/>
        <p:nvPr/>
      </p:nvGrpSpPr>
      <p:grpSpPr>
        <a:xfrm>
          <a:off x="0" y="0"/>
          <a:ext cx="0" cy="0"/>
          <a:chOff x="0" y="0"/>
          <a:chExt cx="0" cy="0"/>
        </a:xfrm>
      </p:grpSpPr>
      <p:pic>
        <p:nvPicPr>
          <p:cNvPr id="17411" name="Picture 3" descr="C:\Users\Nutzer\Desktop\GTA\GTA 5 Carcoforo Rima\GTA 5 17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488016">
            <a:off x="4896535" y="3696024"/>
            <a:ext cx="3931929" cy="2211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descr="C:\Users\Nutzer\Desktop\GTA\GTA 5 Carcoforo Rima\IMG_78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332656"/>
            <a:ext cx="4132967" cy="6376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0449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100000">
              <a:schemeClr val="accent3">
                <a:lumMod val="16000"/>
                <a:lumOff val="84000"/>
              </a:schemeClr>
            </a:gs>
          </a:gsLst>
          <a:lin ang="13500000" scaled="1"/>
          <a:tileRect/>
        </a:gradFill>
        <a:effectLst/>
      </p:bgPr>
    </p:bg>
    <p:spTree>
      <p:nvGrpSpPr>
        <p:cNvPr id="1" name=""/>
        <p:cNvGrpSpPr/>
        <p:nvPr/>
      </p:nvGrpSpPr>
      <p:grpSpPr>
        <a:xfrm>
          <a:off x="0" y="0"/>
          <a:ext cx="0" cy="0"/>
          <a:chOff x="0" y="0"/>
          <a:chExt cx="0" cy="0"/>
        </a:xfrm>
      </p:grpSpPr>
      <p:pic>
        <p:nvPicPr>
          <p:cNvPr id="4098" name="Picture 2" descr="C:\Users\Nutzer\Desktop\GTA\GTA 5 Carcoforo Rima\GTA 5 1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049328"/>
            <a:ext cx="8796469" cy="4948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6787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0000"/>
                <a:lumOff val="20000"/>
              </a:schemeClr>
            </a:gs>
            <a:gs pos="100000">
              <a:schemeClr val="accent3">
                <a:lumMod val="16000"/>
                <a:lumOff val="84000"/>
              </a:schemeClr>
            </a:gs>
          </a:gsLst>
          <a:lin ang="13500000" scaled="1"/>
        </a:gradFill>
        <a:effectLst/>
      </p:bgPr>
    </p:bg>
    <p:spTree>
      <p:nvGrpSpPr>
        <p:cNvPr id="1" name=""/>
        <p:cNvGrpSpPr/>
        <p:nvPr/>
      </p:nvGrpSpPr>
      <p:grpSpPr>
        <a:xfrm>
          <a:off x="0" y="0"/>
          <a:ext cx="0" cy="0"/>
          <a:chOff x="0" y="0"/>
          <a:chExt cx="0" cy="0"/>
        </a:xfrm>
      </p:grpSpPr>
      <p:pic>
        <p:nvPicPr>
          <p:cNvPr id="5123" name="Picture 3" descr="C:\Users\Nutzer\Desktop\GTA\GTA 5 Carcoforo Rima\GTA 5 13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9375" y="548680"/>
            <a:ext cx="8532441" cy="5760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1536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21000"/>
          </a:schemeClr>
        </a:solidFill>
        <a:effectLst/>
      </p:bgPr>
    </p:bg>
    <p:spTree>
      <p:nvGrpSpPr>
        <p:cNvPr id="1" name=""/>
        <p:cNvGrpSpPr/>
        <p:nvPr/>
      </p:nvGrpSpPr>
      <p:grpSpPr>
        <a:xfrm>
          <a:off x="0" y="0"/>
          <a:ext cx="0" cy="0"/>
          <a:chOff x="0" y="0"/>
          <a:chExt cx="0" cy="0"/>
        </a:xfrm>
      </p:grpSpPr>
      <p:pic>
        <p:nvPicPr>
          <p:cNvPr id="10243" name="Picture 3" descr="C:\Users\Nutzer\Desktop\GTA\Tag1 Forno - SanGottardo\2017 GTA-0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92696"/>
            <a:ext cx="9144000" cy="513347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Nutzer\Desktop\GTA\Tag1 Forno - SanGottardo\2017 GTA-0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85070">
            <a:off x="4629416" y="1317641"/>
            <a:ext cx="3766505" cy="2384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4355976" y="6066650"/>
            <a:ext cx="4121641" cy="584775"/>
          </a:xfrm>
          <a:prstGeom prst="rect">
            <a:avLst/>
          </a:prstGeom>
          <a:noFill/>
        </p:spPr>
        <p:txBody>
          <a:bodyPr wrap="none" rtlCol="0">
            <a:spAutoFit/>
          </a:bodyPr>
          <a:lstStyle/>
          <a:p>
            <a:r>
              <a:rPr lang="de-DE" sz="3200" dirty="0" smtClean="0">
                <a:latin typeface="MV Boli" panose="02000500030200090000" pitchFamily="2" charset="0"/>
                <a:cs typeface="MV Boli" panose="02000500030200090000" pitchFamily="2" charset="0"/>
              </a:rPr>
              <a:t>unser erstes </a:t>
            </a:r>
            <a:r>
              <a:rPr lang="de-DE" sz="3200" dirty="0" err="1" smtClean="0">
                <a:latin typeface="MV Boli" panose="02000500030200090000" pitchFamily="2" charset="0"/>
                <a:cs typeface="MV Boli" panose="02000500030200090000" pitchFamily="2" charset="0"/>
              </a:rPr>
              <a:t>Albergo</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164403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5363" name="Picture 3" descr="C:\Users\Nutzer\Desktop\GTA\GTA 5 Carcoforo Rima\GTA 5 17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072"/>
          <a:stretch/>
        </p:blipFill>
        <p:spPr bwMode="auto">
          <a:xfrm>
            <a:off x="251520" y="218728"/>
            <a:ext cx="3857625" cy="6237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7" descr="C:\Users\Nutzer\Desktop\GTA\GTA 5 Carcoforo Rima\GTA 5 14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4331339" y="2560943"/>
            <a:ext cx="4495798" cy="3294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860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Nutzer\Desktop\GTA\GTA 5 Carcoforo Rima\GTA 5 09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7207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Nutzer\Desktop\GTA\GTA 5 Carcoforo Rima\GTA 5 09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2940" y="25604"/>
            <a:ext cx="10237687"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309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5 Carcoforo Rima\GTA 5 15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6452"/>
            <a:ext cx="9144000" cy="688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848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20688"/>
            <a:ext cx="9144000" cy="5768993"/>
          </a:xfrm>
          <a:prstGeom prst="rect">
            <a:avLst/>
          </a:prstGeom>
        </p:spPr>
      </p:pic>
      <p:pic>
        <p:nvPicPr>
          <p:cNvPr id="5" name="Picture 5" descr="C:\Users\Nutzer\Desktop\GTA\GTA 5 Carcoforo Rima\GTA 5 1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5497151" y="3232727"/>
            <a:ext cx="3387874" cy="35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5390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23000"/>
          </a:schemeClr>
        </a:solidFill>
        <a:effectLst/>
      </p:bgPr>
    </p:bg>
    <p:spTree>
      <p:nvGrpSpPr>
        <p:cNvPr id="1" name=""/>
        <p:cNvGrpSpPr/>
        <p:nvPr/>
      </p:nvGrpSpPr>
      <p:grpSpPr>
        <a:xfrm>
          <a:off x="0" y="0"/>
          <a:ext cx="0" cy="0"/>
          <a:chOff x="0" y="0"/>
          <a:chExt cx="0" cy="0"/>
        </a:xfrm>
      </p:grpSpPr>
      <p:pic>
        <p:nvPicPr>
          <p:cNvPr id="27650" name="Picture 2" descr="C:\Users\Nutzer\Desktop\GTA\GTA 5 Carcoforo Rima\GTA 5 0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586" y="360088"/>
            <a:ext cx="4570404" cy="6372421"/>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Nutzer\Desktop\GTA\GTA 5 Carcoforo Rima\GTA 5 123.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40000" contrast="18000"/>
                    </a14:imgEffect>
                  </a14:imgLayer>
                </a14:imgProps>
              </a:ext>
              <a:ext uri="{28A0092B-C50C-407E-A947-70E740481C1C}">
                <a14:useLocalDpi xmlns:a14="http://schemas.microsoft.com/office/drawing/2010/main"/>
              </a:ext>
            </a:extLst>
          </a:blip>
          <a:srcRect t="7075" b="17988"/>
          <a:stretch/>
        </p:blipFill>
        <p:spPr bwMode="auto">
          <a:xfrm>
            <a:off x="251520" y="305223"/>
            <a:ext cx="4824536" cy="6427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580" name="Picture 4" descr="C:\Users\Nutzer\Desktop\GTA\GTA 5 Carcoforo Rima\GTA 5 12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2615" y="305219"/>
            <a:ext cx="4797248" cy="6372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C:\Users\Nutzer\Desktop\GTA\GTA 5 Carcoforo Rima\GTA 5 13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5400000">
            <a:off x="5661109" y="2727647"/>
            <a:ext cx="3133797"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25521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125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125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0482" name="Picture 2" descr="C:\Users\Nutzer\Desktop\GTA\GTA 5 Carcoforo Rima\GTA 5 1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313405"/>
            <a:ext cx="3539992" cy="6165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5" descr="C:\Users\Nutzer\Desktop\GTA\GTA 5 Carcoforo Rima\GTA 5 11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3568" y="313405"/>
            <a:ext cx="3528391" cy="6165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5210481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3555" name="Picture 3" descr="C:\Users\Nutzer\Desktop\GTA\GTA 5 Carcoforo Rima\GTA 5 09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72428" y="1188651"/>
            <a:ext cx="5216186" cy="3648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6" name="Picture 4" descr="C:\Users\Nutzer\Desktop\GTA\GTA 5 Carcoforo Rima\GTA 5 095.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6000" contrast="52000"/>
                    </a14:imgEffect>
                  </a14:imgLayer>
                </a14:imgProps>
              </a:ext>
              <a:ext uri="{28A0092B-C50C-407E-A947-70E740481C1C}">
                <a14:useLocalDpi xmlns:a14="http://schemas.microsoft.com/office/drawing/2010/main"/>
              </a:ext>
            </a:extLst>
          </a:blip>
          <a:srcRect l="4173" t="4535" r="29752"/>
          <a:stretch/>
        </p:blipFill>
        <p:spPr bwMode="auto">
          <a:xfrm rot="5400000">
            <a:off x="4445805" y="2259051"/>
            <a:ext cx="4385695" cy="3557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186157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9458" name="Picture 2" descr="C:\Users\Nutzer\Desktop\GTA\GTA 5 Carcoforo Rima\GTA 5 10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36096" y="692696"/>
            <a:ext cx="3317775" cy="420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C:\Users\Nutzer\Desktop\GTA\GTA 5 Carcoforo Rima\GTA 5 100.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 contrast="20000"/>
                    </a14:imgEffect>
                  </a14:imgLayer>
                </a14:imgProps>
              </a:ext>
              <a:ext uri="{28A0092B-C50C-407E-A947-70E740481C1C}">
                <a14:useLocalDpi xmlns:a14="http://schemas.microsoft.com/office/drawing/2010/main"/>
              </a:ext>
            </a:extLst>
          </a:blip>
          <a:srcRect l="22901" t="4485" r="20138"/>
          <a:stretch/>
        </p:blipFill>
        <p:spPr bwMode="auto">
          <a:xfrm>
            <a:off x="467544" y="1772816"/>
            <a:ext cx="4689779" cy="4423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4970934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4" descr="C:\Users\Nutzer\Desktop\GTA\GTA 5 Carcoforo Rima\GTA 5 128.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971" r="17395"/>
          <a:stretch/>
        </p:blipFill>
        <p:spPr bwMode="auto">
          <a:xfrm>
            <a:off x="251520" y="332656"/>
            <a:ext cx="4788024" cy="3340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6" descr="C:\Users\Nutzer\Desktop\GTA\GTA 5 Carcoforo Rima\GTA 5 15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
          <a:stretch/>
        </p:blipFill>
        <p:spPr bwMode="auto">
          <a:xfrm>
            <a:off x="538473" y="3980358"/>
            <a:ext cx="2880320" cy="25818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C:\Users\Nutzer\Desktop\GTA\GTA 5 Carcoforo Rima\GTA 5 12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23928" y="2780928"/>
            <a:ext cx="5040560" cy="3596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C:\Users\Nutzer\Desktop\GTA\GTA 5 Carcoforo Rima\GTA 5 130.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96136" y="188640"/>
            <a:ext cx="2851132" cy="2429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descr="C:\Users\Nutzer\Desktop\GTA\GTA 5 Carcoforo Rima\GTA 5 13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835696" y="1052736"/>
            <a:ext cx="7018862" cy="5031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Nutzer\Desktop\GTA\GTA 5 Carcoforo Rima\GTA 5 159.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
          <a:stretch/>
        </p:blipFill>
        <p:spPr bwMode="auto">
          <a:xfrm>
            <a:off x="538473" y="902873"/>
            <a:ext cx="8426015" cy="5659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04314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700" fill="hold"/>
                                        <p:tgtEl>
                                          <p:spTgt spid="5"/>
                                        </p:tgtEl>
                                        <p:attrNameLst>
                                          <p:attrName>ppt_w</p:attrName>
                                        </p:attrNameLst>
                                      </p:cBhvr>
                                      <p:tavLst>
                                        <p:tav tm="0">
                                          <p:val>
                                            <p:fltVal val="0"/>
                                          </p:val>
                                        </p:tav>
                                        <p:tav tm="100000">
                                          <p:val>
                                            <p:strVal val="#ppt_w"/>
                                          </p:val>
                                        </p:tav>
                                      </p:tavLst>
                                    </p:anim>
                                    <p:anim calcmode="lin" valueType="num">
                                      <p:cBhvr>
                                        <p:cTn id="15" dur="1700" fill="hold"/>
                                        <p:tgtEl>
                                          <p:spTgt spid="5"/>
                                        </p:tgtEl>
                                        <p:attrNameLst>
                                          <p:attrName>ppt_h</p:attrName>
                                        </p:attrNameLst>
                                      </p:cBhvr>
                                      <p:tavLst>
                                        <p:tav tm="0">
                                          <p:val>
                                            <p:fltVal val="0"/>
                                          </p:val>
                                        </p:tav>
                                        <p:tav tm="100000">
                                          <p:val>
                                            <p:strVal val="#ppt_h"/>
                                          </p:val>
                                        </p:tav>
                                      </p:tavLst>
                                    </p:anim>
                                    <p:animEffect transition="in" filter="fade">
                                      <p:cBhvr>
                                        <p:cTn id="16"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245" name="Picture 5" descr="C:\Users\Nutzer\Desktop\GTA\GTA 5 Carcoforo Rima\GTA 5 15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4061" y="836712"/>
            <a:ext cx="8676456"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42335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utzer\Desktop\GTA\GTA Heiner\IMG_56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61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27584" y="5805264"/>
            <a:ext cx="4296369" cy="769441"/>
          </a:xfrm>
          <a:prstGeom prst="rect">
            <a:avLst/>
          </a:prstGeom>
          <a:noFill/>
        </p:spPr>
        <p:txBody>
          <a:bodyPr wrap="none" rtlCol="0">
            <a:spAutoFit/>
          </a:bodyPr>
          <a:lstStyle/>
          <a:p>
            <a:r>
              <a:rPr lang="de-DE" sz="4400" dirty="0" smtClean="0">
                <a:solidFill>
                  <a:schemeClr val="bg1"/>
                </a:solidFill>
                <a:latin typeface="MV Boli" panose="02000500030200090000" pitchFamily="2" charset="0"/>
                <a:cs typeface="MV Boli" panose="02000500030200090000" pitchFamily="2" charset="0"/>
              </a:rPr>
              <a:t>Unsere Zimmer</a:t>
            </a:r>
            <a:endParaRPr lang="de-DE" sz="44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962357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80000"/>
                <a:lumOff val="20000"/>
              </a:schemeClr>
            </a:gs>
            <a:gs pos="100000">
              <a:schemeClr val="accent3">
                <a:lumMod val="16000"/>
                <a:lumOff val="84000"/>
              </a:schemeClr>
            </a:gs>
          </a:gsLst>
          <a:lin ang="13500000" scaled="1"/>
        </a:gradFill>
        <a:effectLst/>
      </p:bgPr>
    </p:bg>
    <p:spTree>
      <p:nvGrpSpPr>
        <p:cNvPr id="1" name=""/>
        <p:cNvGrpSpPr/>
        <p:nvPr/>
      </p:nvGrpSpPr>
      <p:grpSpPr>
        <a:xfrm>
          <a:off x="0" y="0"/>
          <a:ext cx="0" cy="0"/>
          <a:chOff x="0" y="0"/>
          <a:chExt cx="0" cy="0"/>
        </a:xfrm>
      </p:grpSpPr>
      <p:pic>
        <p:nvPicPr>
          <p:cNvPr id="6146" name="Picture 2" descr="C:\Users\Nutzer\Desktop\GTA\GTA 5 Carcoforo Rima\GTA 5 0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884359"/>
            <a:ext cx="8568952"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9552" y="6257009"/>
            <a:ext cx="7500771" cy="400110"/>
          </a:xfrm>
          <a:prstGeom prst="rect">
            <a:avLst/>
          </a:prstGeom>
          <a:noFill/>
        </p:spPr>
        <p:txBody>
          <a:bodyPr wrap="none" rtlCol="0">
            <a:spAutoFit/>
          </a:bodyPr>
          <a:lstStyle/>
          <a:p>
            <a:r>
              <a:rPr lang="de-DE" sz="2000" dirty="0" smtClean="0">
                <a:latin typeface="MV Boli" panose="02000500030200090000" pitchFamily="2" charset="0"/>
                <a:cs typeface="MV Boli" panose="02000500030200090000" pitchFamily="2" charset="0"/>
              </a:rPr>
              <a:t>Zum Abendessen – und nachher in die Bar – ins Grillo </a:t>
            </a:r>
            <a:r>
              <a:rPr lang="de-DE" sz="2000" dirty="0" err="1" smtClean="0">
                <a:latin typeface="MV Boli" panose="02000500030200090000" pitchFamily="2" charset="0"/>
                <a:cs typeface="MV Boli" panose="02000500030200090000" pitchFamily="2" charset="0"/>
              </a:rPr>
              <a:t>Brillo</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761147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170" name="Picture 2" descr="C:\Users\Nutzer\Desktop\GTA\GTA 5 Carcoforo Rima\GTA 5 14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5390" y="862263"/>
            <a:ext cx="8673220" cy="5133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716016" y="6165304"/>
            <a:ext cx="3884397" cy="461665"/>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Und wieder die Schweizer</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347360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194" name="Picture 2" descr="C:\Users\Nutzer\Desktop\GTA\GTA 5 Carcoforo Rima\GTA 5 14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486099" y="1270255"/>
            <a:ext cx="6233160" cy="446989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Nutzer\Desktop\GTA\GTA 5 Carcoforo Rima\GTA 5 14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6029321">
            <a:off x="4442003" y="1679645"/>
            <a:ext cx="5142469" cy="34165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3624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9218" name="Picture 2" descr="C:\Users\Nutzer\Desktop\GTA\GTA 5 Carcoforo Rima\GTA 5 1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62263"/>
            <a:ext cx="9144000" cy="513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1527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3000"/>
          </a:schemeClr>
        </a:solidFill>
        <a:effectLst/>
      </p:bgPr>
    </p:bg>
    <p:spTree>
      <p:nvGrpSpPr>
        <p:cNvPr id="1" name=""/>
        <p:cNvGrpSpPr/>
        <p:nvPr/>
      </p:nvGrpSpPr>
      <p:grpSpPr>
        <a:xfrm>
          <a:off x="0" y="0"/>
          <a:ext cx="0" cy="0"/>
          <a:chOff x="0" y="0"/>
          <a:chExt cx="0" cy="0"/>
        </a:xfrm>
      </p:grpSpPr>
      <p:pic>
        <p:nvPicPr>
          <p:cNvPr id="14339" name="Picture 3" descr="C:\Users\Nutzer\Desktop\GTA\GTA 5 Carcoforo Rima\IMG_781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7544" y="260647"/>
            <a:ext cx="3855720" cy="4363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38" name="Picture 2" descr="C:\Users\Nutzer\Desktop\GTA\GTA 5 Carcoforo Rima\IMG_781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94200" y="2726989"/>
            <a:ext cx="4968240" cy="3793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810712" y="764704"/>
            <a:ext cx="3865743" cy="1569660"/>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Und wieder unsere Mitwanderer:</a:t>
            </a:r>
            <a:br>
              <a:rPr lang="de-DE" sz="2400" dirty="0" smtClean="0">
                <a:latin typeface="MV Boli" panose="02000500030200090000" pitchFamily="2" charset="0"/>
                <a:cs typeface="MV Boli" panose="02000500030200090000" pitchFamily="2" charset="0"/>
              </a:rPr>
            </a:br>
            <a:r>
              <a:rPr lang="de-DE" sz="2400" dirty="0" smtClean="0">
                <a:latin typeface="MV Boli" panose="02000500030200090000" pitchFamily="2" charset="0"/>
                <a:cs typeface="MV Boli" panose="02000500030200090000" pitchFamily="2" charset="0"/>
              </a:rPr>
              <a:t>Die Wiener und die Freiburger</a:t>
            </a:r>
            <a:endParaRPr lang="de-DE" sz="2400" dirty="0">
              <a:latin typeface="MV Boli" panose="02000500030200090000" pitchFamily="2" charset="0"/>
              <a:cs typeface="MV Boli" panose="02000500030200090000" pitchFamily="2" charset="0"/>
            </a:endParaRPr>
          </a:p>
        </p:txBody>
      </p:sp>
      <p:pic>
        <p:nvPicPr>
          <p:cNvPr id="3" name="Grafik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69277">
            <a:off x="986897" y="3669151"/>
            <a:ext cx="1992167" cy="297194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05267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utzer\Desktop\GTA\GTA 5 Carcoforo Rima\GTA 5 1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7640" y="0"/>
            <a:ext cx="9315088" cy="684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224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zer\Desktop\GTA\GTA 6 Rima-Ref Feriali\GTA 6  0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68595" cy="7080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71600" y="548680"/>
            <a:ext cx="5472608" cy="1569660"/>
          </a:xfrm>
          <a:prstGeom prst="rect">
            <a:avLst/>
          </a:prstGeom>
          <a:solidFill>
            <a:schemeClr val="bg1">
              <a:alpha val="88000"/>
            </a:schemeClr>
          </a:solidFill>
          <a:effectLst>
            <a:softEdge rad="114300"/>
          </a:effectLst>
        </p:spPr>
        <p:txBody>
          <a:bodyPr wrap="square" rtlCol="0">
            <a:spAutoFit/>
          </a:bodyPr>
          <a:lstStyle/>
          <a:p>
            <a:r>
              <a:rPr lang="de-DE" sz="4800" dirty="0" smtClean="0">
                <a:solidFill>
                  <a:srgbClr val="FF0000"/>
                </a:solidFill>
                <a:latin typeface="MV Boli" panose="02000500030200090000" pitchFamily="2" charset="0"/>
                <a:cs typeface="MV Boli" panose="02000500030200090000" pitchFamily="2" charset="0"/>
              </a:rPr>
              <a:t>Tag 6,Donnerstag</a:t>
            </a:r>
          </a:p>
          <a:p>
            <a:r>
              <a:rPr lang="de-DE" sz="4800" dirty="0" smtClean="0">
                <a:latin typeface="MV Boli" panose="02000500030200090000" pitchFamily="2" charset="0"/>
                <a:cs typeface="MV Boli" panose="02000500030200090000" pitchFamily="2" charset="0"/>
              </a:rPr>
              <a:t>Rima – </a:t>
            </a:r>
            <a:r>
              <a:rPr lang="de-DE" sz="4800" dirty="0" err="1" smtClean="0">
                <a:latin typeface="MV Boli" panose="02000500030200090000" pitchFamily="2" charset="0"/>
                <a:cs typeface="MV Boli" panose="02000500030200090000" pitchFamily="2" charset="0"/>
              </a:rPr>
              <a:t>Rif</a:t>
            </a:r>
            <a:r>
              <a:rPr lang="de-DE" sz="4800" dirty="0" smtClean="0">
                <a:latin typeface="MV Boli" panose="02000500030200090000" pitchFamily="2" charset="0"/>
                <a:cs typeface="MV Boli" panose="02000500030200090000" pitchFamily="2" charset="0"/>
              </a:rPr>
              <a:t> </a:t>
            </a:r>
            <a:r>
              <a:rPr lang="de-DE" sz="4800" dirty="0" err="1" smtClean="0">
                <a:latin typeface="MV Boli" panose="02000500030200090000" pitchFamily="2" charset="0"/>
                <a:cs typeface="MV Boli" panose="02000500030200090000" pitchFamily="2" charset="0"/>
              </a:rPr>
              <a:t>Ferioli</a:t>
            </a:r>
            <a:endParaRPr lang="de-DE" sz="4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6465800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6 Rima-Ref Feriali\GTA 6  0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898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6 Rima-Ref Feriali\GTA 6  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670636" y="1363231"/>
            <a:ext cx="6000098" cy="4053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Nutzer\Desktop\GTA\GTA 6 Rima-Ref Feriali\GTA 6  0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306" y="322165"/>
            <a:ext cx="3909830" cy="6067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2609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utzer\Desktop\GTA\GTA 6 Rima-Ref Feriali\GTA 6  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404664"/>
            <a:ext cx="4014192" cy="60212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utzer\Desktop\GTA\GTA 6 Rima-Ref Feriali\GTA 6  00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829180" y="1692387"/>
            <a:ext cx="5913057" cy="331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640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4" descr="C:\Users\Nutzer\Desktop\GTA\Tag1 Forno - SanGottardo\2017 GTA-0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175"/>
          <a:stretch/>
        </p:blipFill>
        <p:spPr bwMode="auto">
          <a:xfrm rot="5400000">
            <a:off x="-420524" y="1083498"/>
            <a:ext cx="5525145" cy="3826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4999584" y="6088178"/>
            <a:ext cx="4144416" cy="523220"/>
          </a:xfrm>
          <a:prstGeom prst="rect">
            <a:avLst/>
          </a:prstGeom>
          <a:noFill/>
        </p:spPr>
        <p:txBody>
          <a:bodyPr wrap="square" rtlCol="0">
            <a:spAutoFit/>
          </a:bodyPr>
          <a:lstStyle/>
          <a:p>
            <a:r>
              <a:rPr lang="de-DE" sz="2800" dirty="0" smtClean="0">
                <a:latin typeface="MV Boli" panose="02000500030200090000" pitchFamily="2" charset="0"/>
                <a:cs typeface="MV Boli" panose="02000500030200090000" pitchFamily="2" charset="0"/>
              </a:rPr>
              <a:t>sicher ist sicher....      </a:t>
            </a:r>
            <a:endParaRPr lang="de-DE" sz="2800" dirty="0">
              <a:latin typeface="MV Boli" panose="02000500030200090000" pitchFamily="2" charset="0"/>
              <a:cs typeface="MV Boli" panose="02000500030200090000" pitchFamily="2" charset="0"/>
            </a:endParaRPr>
          </a:p>
        </p:txBody>
      </p:sp>
      <p:pic>
        <p:nvPicPr>
          <p:cNvPr id="5" name="Picture 2" descr="C:\Users\Nutzer\Desktop\GTA\Tag1 Forno - SanGottardo\IMG_565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2489" y="233967"/>
            <a:ext cx="4143735" cy="5525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feld 3"/>
          <p:cNvSpPr txBox="1"/>
          <p:nvPr/>
        </p:nvSpPr>
        <p:spPr>
          <a:xfrm>
            <a:off x="429007" y="6088179"/>
            <a:ext cx="4213013" cy="523220"/>
          </a:xfrm>
          <a:prstGeom prst="rect">
            <a:avLst/>
          </a:prstGeom>
          <a:noFill/>
        </p:spPr>
        <p:txBody>
          <a:bodyPr wrap="none" rtlCol="0">
            <a:spAutoFit/>
          </a:bodyPr>
          <a:lstStyle/>
          <a:p>
            <a:pPr lvl="0"/>
            <a:r>
              <a:rPr lang="de-DE" sz="2800" dirty="0">
                <a:solidFill>
                  <a:prstClr val="black"/>
                </a:solidFill>
                <a:latin typeface="MV Boli" panose="02000500030200090000" pitchFamily="2" charset="0"/>
                <a:cs typeface="MV Boli" panose="02000500030200090000" pitchFamily="2" charset="0"/>
              </a:rPr>
              <a:t>die (?) Wanderleiter....</a:t>
            </a:r>
          </a:p>
        </p:txBody>
      </p:sp>
    </p:spTree>
    <p:extLst>
      <p:ext uri="{BB962C8B-B14F-4D97-AF65-F5344CB8AC3E}">
        <p14:creationId xmlns:p14="http://schemas.microsoft.com/office/powerpoint/2010/main" val="386648559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250"/>
                                        <p:tgtEl>
                                          <p:spTgt spid="5"/>
                                        </p:tgtEl>
                                      </p:cBhvr>
                                    </p:animEffect>
                                    <p:anim calcmode="lin" valueType="num">
                                      <p:cBhvr>
                                        <p:cTn id="15" dur="1250" fill="hold"/>
                                        <p:tgtEl>
                                          <p:spTgt spid="5"/>
                                        </p:tgtEl>
                                        <p:attrNameLst>
                                          <p:attrName>ppt_x</p:attrName>
                                        </p:attrNameLst>
                                      </p:cBhvr>
                                      <p:tavLst>
                                        <p:tav tm="0">
                                          <p:val>
                                            <p:strVal val="#ppt_x"/>
                                          </p:val>
                                        </p:tav>
                                        <p:tav tm="100000">
                                          <p:val>
                                            <p:strVal val="#ppt_x"/>
                                          </p:val>
                                        </p:tav>
                                      </p:tavLst>
                                    </p:anim>
                                    <p:anim calcmode="lin" valueType="num">
                                      <p:cBhvr>
                                        <p:cTn id="16" dur="125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grpId="0" nodeType="after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6 Rima-Ref Feriali\GTA 6  0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01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427984" y="5733511"/>
            <a:ext cx="4355680" cy="584775"/>
          </a:xfrm>
          <a:prstGeom prst="rect">
            <a:avLst/>
          </a:prstGeom>
          <a:solidFill>
            <a:schemeClr val="bg1">
              <a:alpha val="44000"/>
            </a:schemeClr>
          </a:solidFill>
        </p:spPr>
        <p:txBody>
          <a:bodyPr wrap="none" rtlCol="0">
            <a:spAutoFit/>
          </a:bodyPr>
          <a:lstStyle/>
          <a:p>
            <a:r>
              <a:rPr lang="de-DE" sz="3200" dirty="0" smtClean="0">
                <a:latin typeface="MV Boli" panose="02000500030200090000" pitchFamily="2" charset="0"/>
                <a:cs typeface="MV Boli" panose="02000500030200090000" pitchFamily="2" charset="0"/>
              </a:rPr>
              <a:t>Blick zurück auf Rima</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0191208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0000"/>
                <a:lumOff val="80000"/>
              </a:schemeClr>
            </a:gs>
            <a:gs pos="100000">
              <a:schemeClr val="accent3">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pic>
        <p:nvPicPr>
          <p:cNvPr id="2050" name="Picture 2" descr="C:\Users\Nutzer\Desktop\GTA\GTA 6 Rima-Ref Feriali\GTA 6  010.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3568" y="418129"/>
            <a:ext cx="7848872" cy="3578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Nutzer\Desktop\GTA\GTA 6 Rima-Ref Feriali\GTA 6  0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856" y="4498513"/>
            <a:ext cx="2519264" cy="1889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Nutzer\Desktop\GTA\GTA 6 Rima-Ref Feriali\GTA 6  01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84168" y="4525443"/>
            <a:ext cx="2597623" cy="1871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C:\Users\Nutzer\Desktop\GTA\GTA 6 Rima-Ref Feriali\GTA 6  015.JPG"/>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flipH="1">
            <a:off x="539552" y="4487960"/>
            <a:ext cx="2456331" cy="1900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875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4"/>
                                        </p:tgtEl>
                                      </p:cBhvr>
                                      <p:by x="150000" y="150000"/>
                                    </p:animScale>
                                  </p:childTnLst>
                                  <p:subTnLst>
                                    <p:set>
                                      <p:cBhvr override="childStyle">
                                        <p:cTn dur="1" fill="hold" display="0" masterRel="nextClick" afterEffect="1"/>
                                        <p:tgtEl>
                                          <p:spTgt spid="205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052"/>
                                        </p:tgtEl>
                                      </p:cBhvr>
                                      <p:by x="150000" y="150000"/>
                                    </p:animScale>
                                  </p:childTnLst>
                                  <p:subTnLst>
                                    <p:set>
                                      <p:cBhvr override="childStyle">
                                        <p:cTn dur="1" fill="hold" display="0" masterRel="nextClick" afterEffect="1"/>
                                        <p:tgtEl>
                                          <p:spTgt spid="205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053"/>
                                        </p:tgtEl>
                                      </p:cBhvr>
                                      <p:by x="150000" y="150000"/>
                                    </p:animScale>
                                  </p:childTnLst>
                                  <p:subTnLst>
                                    <p:set>
                                      <p:cBhvr override="childStyle">
                                        <p:cTn dur="1" fill="hold" display="0" masterRel="sameClick" afterEffect="1">
                                          <p:stCondLst>
                                            <p:cond evt="end" delay="0">
                                              <p:tn val="13"/>
                                            </p:cond>
                                          </p:stCondLst>
                                        </p:cTn>
                                        <p:tgtEl>
                                          <p:spTgt spid="205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utzer\Desktop\GTA\GTA 6 Rima-Ref Feriali\GTA 6  0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5642614" y="1219043"/>
            <a:ext cx="3600000" cy="2021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1" name="Picture 5" descr="C:\Users\Nutzer\Desktop\GTA\GTA 6 Rima-Ref Feriali\GTA 6  01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5101" y="4221088"/>
            <a:ext cx="4273975" cy="2467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C:\Users\Nutzer\Desktop\GTA\GTA 6 Rima-Ref Feriali\GTA 6  0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003878" y="1576400"/>
            <a:ext cx="6381328" cy="358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3" name="Picture 7" descr="C:\Users\Nutzer\Desktop\GTA\GTA 6 Rima-Ref Feriali\GTA 6  02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3536904" y="1204796"/>
            <a:ext cx="3600000" cy="2021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3632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utzer\Desktop\GTA\GTA 6 Rima-Ref Feriali\GTA 6  0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862263"/>
            <a:ext cx="8604448" cy="51334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94828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146" name="Picture 2" descr="C:\Users\Nutzer\Desktop\GTA\GTA 6 Rima-Ref Feriali\GTA 6  0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92"/>
          <a:stretch/>
        </p:blipFill>
        <p:spPr bwMode="auto">
          <a:xfrm>
            <a:off x="249338" y="620688"/>
            <a:ext cx="8585923" cy="5709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798473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utzer\Desktop\GTA\GTA 6 Rima-Ref Feriali\GTA 6  0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5" y="1052736"/>
            <a:ext cx="8419927" cy="4726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528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GTA 6 Rima-Ref Feriali\GTA 6  0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571602" y="1477032"/>
            <a:ext cx="6367732" cy="37908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descr="C:\Users\Nutzer\Desktop\GTA\GTA 6 Rima-Ref Feriali\GTA 6  02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00102" y="1900255"/>
            <a:ext cx="5783764" cy="35283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373469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6 Rima-Ref Feriali\GTA 6  03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04254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utzer\Desktop\GTA\GTA 6 Rima-Ref Feriali\GTA 6  03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8226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6 Rima-Ref Feriali\GTA 6  0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Nutzer\Desktop\GTA\GTA 6 Rima-Ref Feriali\GTA 6  0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601889">
            <a:off x="503548" y="525593"/>
            <a:ext cx="4068452" cy="271230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402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800" fill="hold"/>
                                        <p:tgtEl>
                                          <p:spTgt spid="11268"/>
                                        </p:tgtEl>
                                        <p:attrNameLst>
                                          <p:attrName>ppt_w</p:attrName>
                                        </p:attrNameLst>
                                      </p:cBhvr>
                                      <p:tavLst>
                                        <p:tav tm="0">
                                          <p:val>
                                            <p:fltVal val="0"/>
                                          </p:val>
                                        </p:tav>
                                        <p:tav tm="100000">
                                          <p:val>
                                            <p:strVal val="#ppt_w"/>
                                          </p:val>
                                        </p:tav>
                                      </p:tavLst>
                                    </p:anim>
                                    <p:anim calcmode="lin" valueType="num">
                                      <p:cBhvr>
                                        <p:cTn id="8" dur="1800" fill="hold"/>
                                        <p:tgtEl>
                                          <p:spTgt spid="11268"/>
                                        </p:tgtEl>
                                        <p:attrNameLst>
                                          <p:attrName>ppt_h</p:attrName>
                                        </p:attrNameLst>
                                      </p:cBhvr>
                                      <p:tavLst>
                                        <p:tav tm="0">
                                          <p:val>
                                            <p:fltVal val="0"/>
                                          </p:val>
                                        </p:tav>
                                        <p:tav tm="100000">
                                          <p:val>
                                            <p:strVal val="#ppt_h"/>
                                          </p:val>
                                        </p:tav>
                                      </p:tavLst>
                                    </p:anim>
                                    <p:animEffect transition="in" filter="fade">
                                      <p:cBhvr>
                                        <p:cTn id="9" dur="18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126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chemeClr val="tx2">
                <a:lumMod val="60000"/>
                <a:lumOff val="40000"/>
              </a:schemeClr>
            </a:gs>
            <a:gs pos="0">
              <a:schemeClr val="bg1">
                <a:lumMod val="85000"/>
              </a:schemeClr>
            </a:gs>
            <a:gs pos="33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a:p>
        </p:txBody>
      </p:sp>
      <p:pic>
        <p:nvPicPr>
          <p:cNvPr id="1029" name="Picture 5" descr="C:\Users\Nutzer\Desktop\GTA\Tag1 Forno - SanGottardo\2017 GTA-00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20"/>
          <a:stretch/>
        </p:blipFill>
        <p:spPr bwMode="auto">
          <a:xfrm>
            <a:off x="-7993" y="-99392"/>
            <a:ext cx="9141621"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44772" y="332656"/>
            <a:ext cx="8767402" cy="2308324"/>
          </a:xfrm>
          <a:prstGeom prst="rect">
            <a:avLst/>
          </a:prstGeom>
          <a:noFill/>
        </p:spPr>
        <p:txBody>
          <a:bodyPr wrap="square" rtlCol="0">
            <a:spAutoFit/>
          </a:bodyPr>
          <a:lstStyle/>
          <a:p>
            <a:r>
              <a:rPr lang="de-DE" sz="3600" b="1" dirty="0" smtClean="0">
                <a:solidFill>
                  <a:srgbClr val="FF0000"/>
                </a:solidFill>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Tag 1, Samstag:</a:t>
            </a:r>
            <a: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 </a:t>
            </a:r>
            <a:b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br>
            <a: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3.00 </a:t>
            </a:r>
            <a:r>
              <a:rPr lang="de-DE" sz="3600" b="1" dirty="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A</a:t>
            </a:r>
            <a: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ufstehen </a:t>
            </a:r>
          </a:p>
          <a:p>
            <a: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.....Zum Flughafen nach Charleroi </a:t>
            </a:r>
          </a:p>
          <a:p>
            <a:r>
              <a:rPr lang="de-DE" sz="3600" b="1" dirty="0" smtClean="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rPr>
              <a:t>Und dann Flug nach Bergamo .... </a:t>
            </a:r>
            <a:endParaRPr lang="de-DE" sz="3600" b="1" dirty="0">
              <a:effectLst>
                <a:outerShdw blurRad="38100" dist="38100" dir="2700000" algn="tl">
                  <a:srgbClr val="000000">
                    <a:alpha val="43137"/>
                  </a:srgbClr>
                </a:outerShdw>
              </a:effectLst>
              <a:latin typeface="MV Boli" panose="02000500030200090000" pitchFamily="2" charset="0"/>
              <a:ea typeface="Linux Libertine G" panose="02000503000000000000" pitchFamily="2" charset="0"/>
              <a:cs typeface="MV Boli" panose="02000500030200090000" pitchFamily="2" charset="0"/>
            </a:endParaRPr>
          </a:p>
        </p:txBody>
      </p:sp>
    </p:spTree>
    <p:extLst>
      <p:ext uri="{BB962C8B-B14F-4D97-AF65-F5344CB8AC3E}">
        <p14:creationId xmlns:p14="http://schemas.microsoft.com/office/powerpoint/2010/main" val="30614820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utzer\Desktop\GTA\Tag1 Forno - SanGottardo\2017 GTA-0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0"/>
          <a:stretch/>
        </p:blipFill>
        <p:spPr bwMode="auto">
          <a:xfrm>
            <a:off x="0" y="-211400"/>
            <a:ext cx="9144000"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1544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Nutzer\Desktop\GTA\GTA 6 Rima-Ref Feriali\GTA 6  04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0427"/>
            <a:ext cx="9144000" cy="688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346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utzer\Desktop\GTA\GTA 6 Rima-Ref Feriali\GTA 6  04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8646"/>
            <a:ext cx="9270345" cy="687664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Nutzer\Desktop\GTA\GTA 6 Rima-Ref Feriali\GTA 6  04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73192">
            <a:off x="244321" y="534185"/>
            <a:ext cx="4091947" cy="306896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93217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750" fill="hold"/>
                                        <p:tgtEl>
                                          <p:spTgt spid="13315"/>
                                        </p:tgtEl>
                                        <p:attrNameLst>
                                          <p:attrName>ppt_w</p:attrName>
                                        </p:attrNameLst>
                                      </p:cBhvr>
                                      <p:tavLst>
                                        <p:tav tm="0">
                                          <p:val>
                                            <p:fltVal val="0"/>
                                          </p:val>
                                        </p:tav>
                                        <p:tav tm="100000">
                                          <p:val>
                                            <p:strVal val="#ppt_w"/>
                                          </p:val>
                                        </p:tav>
                                      </p:tavLst>
                                    </p:anim>
                                    <p:anim calcmode="lin" valueType="num">
                                      <p:cBhvr>
                                        <p:cTn id="8" dur="1750" fill="hold"/>
                                        <p:tgtEl>
                                          <p:spTgt spid="13315"/>
                                        </p:tgtEl>
                                        <p:attrNameLst>
                                          <p:attrName>ppt_h</p:attrName>
                                        </p:attrNameLst>
                                      </p:cBhvr>
                                      <p:tavLst>
                                        <p:tav tm="0">
                                          <p:val>
                                            <p:fltVal val="0"/>
                                          </p:val>
                                        </p:tav>
                                        <p:tav tm="100000">
                                          <p:val>
                                            <p:strVal val="#ppt_h"/>
                                          </p:val>
                                        </p:tav>
                                      </p:tavLst>
                                    </p:anim>
                                    <p:anim calcmode="lin" valueType="num">
                                      <p:cBhvr>
                                        <p:cTn id="9" dur="1750" fill="hold"/>
                                        <p:tgtEl>
                                          <p:spTgt spid="13315"/>
                                        </p:tgtEl>
                                        <p:attrNameLst>
                                          <p:attrName>style.rotation</p:attrName>
                                        </p:attrNameLst>
                                      </p:cBhvr>
                                      <p:tavLst>
                                        <p:tav tm="0">
                                          <p:val>
                                            <p:fltVal val="90"/>
                                          </p:val>
                                        </p:tav>
                                        <p:tav tm="100000">
                                          <p:val>
                                            <p:fltVal val="0"/>
                                          </p:val>
                                        </p:tav>
                                      </p:tavLst>
                                    </p:anim>
                                    <p:animEffect transition="in" filter="fade">
                                      <p:cBhvr>
                                        <p:cTn id="10" dur="175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zer\Desktop\GTA\Bilder Originalgröße\GTA 6  05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180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GTA 6 Rima-Ref Feriali\GTA 6  04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52"/>
            <a:ext cx="912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4571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GTA 6 Rima-Ref Feriali\GTA 6  05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9089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utzer\Desktop\GTA\Susanne GTA Juli 2017\2017 GTA-3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052480" y="-1043391"/>
            <a:ext cx="7082392" cy="913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3205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utzer\Desktop\GTA\GTA 6 Rima-Ref Feriali\GTA 6  05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668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658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9458" name="Picture 2" descr="C:\Users\Nutzer\Desktop\GTA\GTA 6 Rima-Ref Feriali\GTA 6  0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0080" y="882040"/>
            <a:ext cx="8424936" cy="4729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9552" y="5877272"/>
            <a:ext cx="11123409" cy="461665"/>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Wetteränderung in rasender Geschwindigkeit !</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6381855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050" name="Picture 2" descr="C:\Users\Nutzer\Desktop\GTA\Rita GTA\20170720_1703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1680" y="254427"/>
            <a:ext cx="3672408" cy="6272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9754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122" name="Picture 2" descr="C:\Users\Nutzer\Desktop\GTA\Rita GTA\20170720_2025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2772" y="1772816"/>
            <a:ext cx="8640960" cy="3642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55576" y="5835165"/>
            <a:ext cx="4544834"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Hubschrauberlandeplatz</a:t>
            </a:r>
            <a:r>
              <a:rPr lang="de-DE" sz="2800" b="1" dirty="0" smtClean="0">
                <a:latin typeface="Bradley Hand ITC" panose="03070402050302030203" pitchFamily="66" charset="0"/>
              </a:rPr>
              <a:t> </a:t>
            </a:r>
            <a:r>
              <a:rPr lang="de-DE" sz="2800" dirty="0" smtClean="0">
                <a:latin typeface="MV Boli" panose="02000500030200090000" pitchFamily="2" charset="0"/>
                <a:cs typeface="MV Boli" panose="02000500030200090000" pitchFamily="2" charset="0"/>
              </a:rPr>
              <a:t>!!!</a:t>
            </a:r>
            <a:endParaRPr lang="de-DE" sz="2800" dirty="0">
              <a:latin typeface="MV Boli" panose="02000500030200090000" pitchFamily="2" charset="0"/>
              <a:cs typeface="MV Boli" panose="02000500030200090000" pitchFamily="2" charset="0"/>
            </a:endParaRPr>
          </a:p>
        </p:txBody>
      </p:sp>
      <p:cxnSp>
        <p:nvCxnSpPr>
          <p:cNvPr id="4" name="Gerade Verbindung mit Pfeil 3"/>
          <p:cNvCxnSpPr/>
          <p:nvPr/>
        </p:nvCxnSpPr>
        <p:spPr>
          <a:xfrm flipV="1">
            <a:off x="5436096" y="5105353"/>
            <a:ext cx="1512168" cy="99142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79755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1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750"/>
                                        <p:tgtEl>
                                          <p:spTgt spid="3"/>
                                        </p:tgtEl>
                                      </p:cBhvr>
                                    </p:animEffect>
                                    <p:anim calcmode="lin" valueType="num">
                                      <p:cBhvr>
                                        <p:cTn id="12" dur="1750" fill="hold"/>
                                        <p:tgtEl>
                                          <p:spTgt spid="3"/>
                                        </p:tgtEl>
                                        <p:attrNameLst>
                                          <p:attrName>ppt_x</p:attrName>
                                        </p:attrNameLst>
                                      </p:cBhvr>
                                      <p:tavLst>
                                        <p:tav tm="0">
                                          <p:val>
                                            <p:strVal val="#ppt_x"/>
                                          </p:val>
                                        </p:tav>
                                        <p:tav tm="100000">
                                          <p:val>
                                            <p:strVal val="#ppt_x"/>
                                          </p:val>
                                        </p:tav>
                                      </p:tavLst>
                                    </p:anim>
                                    <p:anim calcmode="lin" valueType="num">
                                      <p:cBhvr>
                                        <p:cTn id="13" dur="1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Nutzer\Desktop\GTA\Tag1 Forno - SanGottardo\2017 GTA-0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9148"/>
            <a:ext cx="9144001"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859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2530" name="Picture 2" descr="C:\Users\Nutzer\Desktop\GTA\GTA 6 Rima-Ref Feriali\GTA 6  08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3737" y="908720"/>
            <a:ext cx="8730094" cy="4968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742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utzer\Desktop\GTA\GTA 6 Rima-Ref Feriali\GTA 6  05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27573"/>
            <a:ext cx="9144000" cy="698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528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utzer\Desktop\GTA\GTA 6 Rima-Ref Feriali\GTA 6  0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4299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utzer\Desktop\GTA\GTA 6 Rima-Ref Feriali\GTA 6  08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620688"/>
            <a:ext cx="8460432" cy="564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587627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zer\Desktop\GTA\Rita GTA\IMG_78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3280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Rita GTA\20170720_19163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20939" b="36921"/>
          <a:stretch/>
        </p:blipFill>
        <p:spPr bwMode="auto">
          <a:xfrm>
            <a:off x="0" y="-19487"/>
            <a:ext cx="9144000" cy="687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020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5608" name="Picture 8" descr="C:\Users\Nutzer\Desktop\GTA\GTA 6 Rima-Ref Feriali\GTA 6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818" y="188640"/>
            <a:ext cx="2469137" cy="4389577"/>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C:\Users\Nutzer\Desktop\GTA\GTA 6 Rima-Ref Feriali\GTA 6  11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492292">
            <a:off x="4750076" y="3400294"/>
            <a:ext cx="3832926" cy="2770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4" name="Picture 4" descr="C:\Users\Nutzer\Desktop\GTA\GTA 6 Rima-Ref Feriali\GTA 6  11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112288">
            <a:off x="883599" y="3759117"/>
            <a:ext cx="3519623" cy="2637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6" name="Picture 6" descr="C:\Users\Nutzer\Desktop\GTA\GTA 6 Rima-Ref Feriali\GTA 6  11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1214844">
            <a:off x="2847629" y="672114"/>
            <a:ext cx="2277322" cy="2589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9" name="Picture 9" descr="C:\Users\Nutzer\Desktop\GTA\GTA 6 Rima-Ref Feriali\GTA 6  11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933656">
            <a:off x="5164412" y="577733"/>
            <a:ext cx="3715669" cy="2475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336562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6626" name="Picture 2" descr="C:\Users\Nutzer\Desktop\GTA\GTA 6 Rima-Ref Feriali\GTA 6  1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476672"/>
            <a:ext cx="3942184" cy="5913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28" name="Picture 4" descr="C:\Users\Nutzer\Desktop\GTA\GTA 6 Rima-Ref Feriali\GTA 6  10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7544" y="2473865"/>
            <a:ext cx="4043466" cy="356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92871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utzer\Desktop\GTA\GTA 6 Rima-Ref Feriali\GTA 6  1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6821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zer\Desktop\GTA\GTA 7 Ref Ferioli - San Antonio\2017 GTA- 7 00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851" y="4229"/>
            <a:ext cx="91331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51520" y="476672"/>
            <a:ext cx="5676554" cy="1200329"/>
          </a:xfrm>
          <a:prstGeom prst="rect">
            <a:avLst/>
          </a:prstGeom>
          <a:noFill/>
        </p:spPr>
        <p:txBody>
          <a:bodyPr wrap="none" rtlCol="0">
            <a:spAutoFit/>
          </a:bodyPr>
          <a:lstStyle/>
          <a:p>
            <a:r>
              <a:rPr lang="de-DE" sz="3600" dirty="0" smtClean="0">
                <a:solidFill>
                  <a:srgbClr val="FF0000"/>
                </a:solidFill>
                <a:latin typeface="MV Boli" panose="02000500030200090000" pitchFamily="2" charset="0"/>
                <a:cs typeface="MV Boli" panose="02000500030200090000" pitchFamily="2" charset="0"/>
              </a:rPr>
              <a:t>Tag 7,Freitag</a:t>
            </a:r>
          </a:p>
          <a:p>
            <a:r>
              <a:rPr lang="de-DE" sz="3600" dirty="0" err="1" smtClean="0">
                <a:latin typeface="MV Boli" panose="02000500030200090000" pitchFamily="2" charset="0"/>
                <a:cs typeface="MV Boli" panose="02000500030200090000" pitchFamily="2" charset="0"/>
              </a:rPr>
              <a:t>Rif</a:t>
            </a:r>
            <a:r>
              <a:rPr lang="de-DE" sz="3600" dirty="0" smtClean="0">
                <a:latin typeface="MV Boli" panose="02000500030200090000" pitchFamily="2" charset="0"/>
                <a:cs typeface="MV Boli" panose="02000500030200090000" pitchFamily="2" charset="0"/>
              </a:rPr>
              <a:t> </a:t>
            </a:r>
            <a:r>
              <a:rPr lang="de-DE" sz="3600" dirty="0" err="1" smtClean="0">
                <a:latin typeface="MV Boli" panose="02000500030200090000" pitchFamily="2" charset="0"/>
                <a:cs typeface="MV Boli" panose="02000500030200090000" pitchFamily="2" charset="0"/>
              </a:rPr>
              <a:t>Ferioli</a:t>
            </a:r>
            <a:r>
              <a:rPr lang="de-DE" sz="3600" dirty="0" smtClean="0">
                <a:latin typeface="MV Boli" panose="02000500030200090000" pitchFamily="2" charset="0"/>
                <a:cs typeface="MV Boli" panose="02000500030200090000" pitchFamily="2" charset="0"/>
              </a:rPr>
              <a:t> – San Antonio</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3953364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Tag1 Forno - SanGottardo\2017 GTA-03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981"/>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380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7 Ref Ferioli - San Antonio\2017 GTA- 7 00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21"/>
          <a:stretch/>
        </p:blipFill>
        <p:spPr bwMode="auto">
          <a:xfrm>
            <a:off x="-2229" y="0"/>
            <a:ext cx="91462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186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C:\Users\Nutzer\Desktop\GTA\GTA 7 Ref Ferioli - San Antonio\2017 GTA- 7 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10171"/>
            <a:ext cx="4446240" cy="6237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Grafik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b="-326"/>
          <a:stretch/>
        </p:blipFill>
        <p:spPr>
          <a:xfrm>
            <a:off x="5292080" y="2204864"/>
            <a:ext cx="3232229" cy="4342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87492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zer\Desktop\GTA\GTA 7 Ref Ferioli - San Antonio\2017 GTA- 7 026.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53639" r="6995" b="7110"/>
          <a:stretch/>
        </p:blipFill>
        <p:spPr bwMode="auto">
          <a:xfrm rot="5400000">
            <a:off x="1134650" y="-1118852"/>
            <a:ext cx="6890720" cy="912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7017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utzer\Desktop\GTA\GTA 7 Ref Ferioli - San Antonio\2017 GTA- 7 0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31762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descr="C:\Users\Nutzer\Desktop\GTA\GTA 7 Ref Ferioli - San Antonio\2017 GTA- 7 0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313" y="965592"/>
            <a:ext cx="8548191" cy="4798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Nutzer\Desktop\GTA\GTA 7 Ref Ferioli - San Antonio\2017 GTA- 7 0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92053">
            <a:off x="4117599" y="-174601"/>
            <a:ext cx="4687904" cy="6063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6602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2000" fill="hold"/>
                                        <p:tgtEl>
                                          <p:spTgt spid="5123"/>
                                        </p:tgtEl>
                                        <p:attrNameLst>
                                          <p:attrName>ppt_x</p:attrName>
                                        </p:attrNameLst>
                                      </p:cBhvr>
                                      <p:tavLst>
                                        <p:tav tm="0">
                                          <p:val>
                                            <p:strVal val="1+#ppt_w/2"/>
                                          </p:val>
                                        </p:tav>
                                        <p:tav tm="100000">
                                          <p:val>
                                            <p:strVal val="#ppt_x"/>
                                          </p:val>
                                        </p:tav>
                                      </p:tavLst>
                                    </p:anim>
                                    <p:anim calcmode="lin" valueType="num">
                                      <p:cBhvr additive="base">
                                        <p:cTn id="8" dur="2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42" name="Picture 2" descr="C:\Users\Nutzer\Desktop\GTA\GTA 7 Ref Ferioli - San Antonio\2017 GTA- 7 0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5792" y="3068960"/>
            <a:ext cx="4680520" cy="351039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3" name="Picture 3" descr="C:\Users\Nutzer\Desktop\GTA\GTA 7 Ref Ferioli - San Antonio\2017 GTA- 7 03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827114" y="1828101"/>
            <a:ext cx="5903640" cy="331432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4" name="Picture 4" descr="C:\Users\Nutzer\Desktop\GTA\GTA 7 Ref Ferioli - San Antonio\2017 GTA- 7 01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324352">
            <a:off x="4974900" y="168450"/>
            <a:ext cx="3166655" cy="2588010"/>
          </a:xfrm>
          <a:prstGeom prst="ellipse">
            <a:avLst/>
          </a:prstGeom>
          <a:ln w="31750" cap="rnd">
            <a:solidFill>
              <a:schemeClr val="bg1"/>
            </a:solidFill>
            <a:beve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8231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7 Ref Ferioli - San Antonio\2017 GTA- 7 0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909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C:\Users\Nutzer\Desktop\GTA\GTA 7 Ref Ferioli - San Antonio\2017 GTA- 7 035.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5400000">
            <a:off x="3358382" y="1186234"/>
            <a:ext cx="6243660" cy="468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C:\Users\Nutzer\Desktop\GTA\GTA 7 Ref Ferioli - San Antonio\2017 GTA- 7 04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192"/>
          <a:stretch/>
        </p:blipFill>
        <p:spPr bwMode="auto">
          <a:xfrm rot="10800000">
            <a:off x="395536" y="1916832"/>
            <a:ext cx="3525442" cy="4172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3259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218" name="Picture 2" descr="C:\Users\Nutzer\Desktop\GTA\GTA 7 Ref Ferioli - San Antonio\2017 GTA- 7 047.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380"/>
          <a:stretch/>
        </p:blipFill>
        <p:spPr bwMode="auto">
          <a:xfrm rot="5400000">
            <a:off x="3183375" y="983624"/>
            <a:ext cx="6377649" cy="4896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Nutzer\Desktop\GTA\GTA 7 Ref Ferioli - San Antonio\2017 GTA- 7 043.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6739" r="14543"/>
          <a:stretch/>
        </p:blipFill>
        <p:spPr bwMode="auto">
          <a:xfrm rot="5400000">
            <a:off x="-77943" y="2822357"/>
            <a:ext cx="4305782" cy="3070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88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7 Ref Ferioli - San Antonio\2017 GTA- 7 0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845012"/>
            <a:ext cx="8676456"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27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218" name="Picture 2" descr="C:\Users\Nutzer\Desktop\GTA\Tag1 Forno - SanGottardo\2017 GTA-04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784" y="764704"/>
            <a:ext cx="8635400" cy="4847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9145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2290" name="Picture 2" descr="C:\Users\Nutzer\Desktop\GTA\GTA 7 Ref Ferioli - San Antonio\2017 GTA- 7 0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916832"/>
            <a:ext cx="3059238" cy="4588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2" name="Picture 4" descr="C:\Users\Nutzer\Desktop\GTA\GTA 7 Ref Ferioli - San Antonio\2017 GTA- 7 0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1840" y="1196752"/>
            <a:ext cx="2939819" cy="4409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1" name="Picture 3" descr="C:\Users\Nutzer\Desktop\GTA\GTA 7 Ref Ferioli - San Antonio\2017 GTA- 7 05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6136" y="476672"/>
            <a:ext cx="2952328" cy="4428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631449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314" name="Picture 2" descr="C:\Users\Nutzer\Desktop\GTA\GTA 7 Ref Ferioli - San Antonio\2017 GTA- 7 05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832999" y="1503704"/>
            <a:ext cx="5798479" cy="374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Nutzer\Desktop\GTA\GTA 7 Ref Ferioli - San Antonio\2017 GTA- 7 053.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47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467544" y="510395"/>
            <a:ext cx="3865653" cy="579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5896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C:\Users\Nutzer\Desktop\GTA\GTA 7 Ref Ferioli - San Antonio\2017 GTA- 7 05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692696"/>
            <a:ext cx="8537723" cy="5391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11560" y="6205829"/>
            <a:ext cx="6732933" cy="461665"/>
          </a:xfrm>
          <a:prstGeom prst="rect">
            <a:avLst/>
          </a:prstGeom>
          <a:noFill/>
        </p:spPr>
        <p:txBody>
          <a:bodyPr wrap="none" rtlCol="0">
            <a:spAutoFit/>
          </a:bodyPr>
          <a:lstStyle/>
          <a:p>
            <a:r>
              <a:rPr lang="de-DE" sz="2400" b="1" dirty="0" err="1" smtClean="0">
                <a:latin typeface="MV Boli" panose="02000500030200090000" pitchFamily="2" charset="0"/>
                <a:cs typeface="MV Boli" panose="02000500030200090000" pitchFamily="2" charset="0"/>
              </a:rPr>
              <a:t>Pedemonte</a:t>
            </a:r>
            <a:r>
              <a:rPr lang="de-DE" sz="2400" b="1" dirty="0" smtClean="0">
                <a:latin typeface="MV Boli" panose="02000500030200090000" pitchFamily="2" charset="0"/>
                <a:cs typeface="MV Boli" panose="02000500030200090000" pitchFamily="2" charset="0"/>
              </a:rPr>
              <a:t> (auf </a:t>
            </a:r>
            <a:r>
              <a:rPr lang="de-DE" sz="2400" b="1" dirty="0" err="1">
                <a:latin typeface="MV Boli" panose="02000500030200090000" pitchFamily="2" charset="0"/>
                <a:cs typeface="MV Boli" panose="02000500030200090000" pitchFamily="2" charset="0"/>
              </a:rPr>
              <a:t>W</a:t>
            </a:r>
            <a:r>
              <a:rPr lang="de-DE" sz="2400" b="1" dirty="0" err="1" smtClean="0">
                <a:latin typeface="MV Boli" panose="02000500030200090000" pitchFamily="2" charset="0"/>
                <a:cs typeface="MV Boli" panose="02000500030200090000" pitchFamily="2" charset="0"/>
              </a:rPr>
              <a:t>alserdeutsch</a:t>
            </a:r>
            <a:r>
              <a:rPr lang="de-DE" sz="2400" b="1" dirty="0" smtClean="0">
                <a:latin typeface="MV Boli" panose="02000500030200090000" pitchFamily="2" charset="0"/>
                <a:cs typeface="MV Boli" panose="02000500030200090000" pitchFamily="2" charset="0"/>
              </a:rPr>
              <a:t>: </a:t>
            </a:r>
            <a:r>
              <a:rPr lang="de-DE" sz="2400" b="1" i="1" dirty="0" err="1" smtClean="0">
                <a:latin typeface="MV Boli" panose="02000500030200090000" pitchFamily="2" charset="0"/>
                <a:cs typeface="MV Boli" panose="02000500030200090000" pitchFamily="2" charset="0"/>
              </a:rPr>
              <a:t>Z'Kantmud</a:t>
            </a:r>
            <a:r>
              <a:rPr lang="de-DE" sz="2400" i="1" dirty="0" smtClean="0">
                <a:latin typeface="MV Boli" panose="02000500030200090000" pitchFamily="2" charset="0"/>
                <a:cs typeface="MV Boli" panose="02000500030200090000" pitchFamily="2" charset="0"/>
              </a:rPr>
              <a:t>)</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916951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C:\Users\Nutzer\Desktop\GTA\GTA 7 Ref Ferioli - San Antonio\2017 GTA- 7 0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2134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Nutzer\Desktop\GTA\GTA 7 Ref Ferioli - San Antonio\2017 GTA- 7 06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5819764" y="1978080"/>
            <a:ext cx="4176464" cy="240390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39552" y="6021288"/>
            <a:ext cx="3600400" cy="707886"/>
          </a:xfrm>
          <a:prstGeom prst="rect">
            <a:avLst/>
          </a:prstGeom>
          <a:noFill/>
        </p:spPr>
        <p:txBody>
          <a:bodyPr wrap="square" rtlCol="0">
            <a:spAutoFit/>
          </a:bodyPr>
          <a:lstStyle/>
          <a:p>
            <a:r>
              <a:rPr lang="de-DE" sz="4000" dirty="0" err="1">
                <a:solidFill>
                  <a:schemeClr val="bg1"/>
                </a:solidFill>
                <a:latin typeface="MV Boli" panose="02000500030200090000" pitchFamily="2" charset="0"/>
                <a:cs typeface="MV Boli" panose="02000500030200090000" pitchFamily="2" charset="0"/>
              </a:rPr>
              <a:t>S.Nicolao</a:t>
            </a:r>
            <a:endParaRPr lang="de-DE" sz="40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9172029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1500" fill="hold"/>
                                        <p:tgtEl>
                                          <p:spTgt spid="14342"/>
                                        </p:tgtEl>
                                        <p:attrNameLst>
                                          <p:attrName>ppt_w</p:attrName>
                                        </p:attrNameLst>
                                      </p:cBhvr>
                                      <p:tavLst>
                                        <p:tav tm="0">
                                          <p:val>
                                            <p:fltVal val="0"/>
                                          </p:val>
                                        </p:tav>
                                        <p:tav tm="100000">
                                          <p:val>
                                            <p:strVal val="#ppt_w"/>
                                          </p:val>
                                        </p:tav>
                                      </p:tavLst>
                                    </p:anim>
                                    <p:anim calcmode="lin" valueType="num">
                                      <p:cBhvr>
                                        <p:cTn id="8" dur="1500" fill="hold"/>
                                        <p:tgtEl>
                                          <p:spTgt spid="14342"/>
                                        </p:tgtEl>
                                        <p:attrNameLst>
                                          <p:attrName>ppt_h</p:attrName>
                                        </p:attrNameLst>
                                      </p:cBhvr>
                                      <p:tavLst>
                                        <p:tav tm="0">
                                          <p:val>
                                            <p:fltVal val="0"/>
                                          </p:val>
                                        </p:tav>
                                        <p:tav tm="100000">
                                          <p:val>
                                            <p:strVal val="#ppt_h"/>
                                          </p:val>
                                        </p:tav>
                                      </p:tavLst>
                                    </p:anim>
                                    <p:animEffect transition="in" filter="fade">
                                      <p:cBhvr>
                                        <p:cTn id="9" dur="1500"/>
                                        <p:tgtEl>
                                          <p:spTgt spid="1434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1500" fill="hold"/>
                                        <p:tgtEl>
                                          <p:spTgt spid="143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utzer\Desktop\GTA\GTA 7 Ref Ferioli - San Antonio\2017 GTA- 7 07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80133"/>
            <a:ext cx="9168815" cy="6957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067944" y="5346002"/>
            <a:ext cx="4879226" cy="1508105"/>
          </a:xfrm>
          <a:prstGeom prst="rect">
            <a:avLst/>
          </a:prstGeom>
          <a:noFill/>
        </p:spPr>
        <p:txBody>
          <a:bodyPr wrap="square" rtlCol="0">
            <a:spAutoFit/>
          </a:bodyPr>
          <a:lstStyle/>
          <a:p>
            <a:r>
              <a:rPr lang="de-DE" sz="4400" dirty="0" err="1" smtClean="0">
                <a:solidFill>
                  <a:schemeClr val="bg1"/>
                </a:solidFill>
                <a:latin typeface="MV Boli" panose="02000500030200090000" pitchFamily="2" charset="0"/>
                <a:cs typeface="MV Boli" panose="02000500030200090000" pitchFamily="2" charset="0"/>
              </a:rPr>
              <a:t>Alagna</a:t>
            </a:r>
            <a:r>
              <a:rPr lang="de-DE" sz="4400" dirty="0" smtClean="0">
                <a:solidFill>
                  <a:schemeClr val="bg1"/>
                </a:solidFill>
                <a:latin typeface="MV Boli" panose="02000500030200090000" pitchFamily="2" charset="0"/>
                <a:cs typeface="MV Boli" panose="02000500030200090000" pitchFamily="2" charset="0"/>
              </a:rPr>
              <a:t> </a:t>
            </a:r>
            <a:r>
              <a:rPr lang="de-DE" sz="4400" dirty="0" err="1" smtClean="0">
                <a:solidFill>
                  <a:schemeClr val="bg1"/>
                </a:solidFill>
                <a:latin typeface="MV Boli" panose="02000500030200090000" pitchFamily="2" charset="0"/>
                <a:cs typeface="MV Boli" panose="02000500030200090000" pitchFamily="2" charset="0"/>
              </a:rPr>
              <a:t>Valesia</a:t>
            </a:r>
            <a:endParaRPr lang="de-DE" sz="4400" dirty="0" smtClean="0">
              <a:solidFill>
                <a:schemeClr val="bg1"/>
              </a:solidFill>
              <a:latin typeface="MV Boli" panose="02000500030200090000" pitchFamily="2" charset="0"/>
              <a:cs typeface="MV Boli" panose="02000500030200090000" pitchFamily="2" charset="0"/>
            </a:endParaRPr>
          </a:p>
          <a:p>
            <a:r>
              <a:rPr lang="de-DE" sz="2400" dirty="0" smtClean="0">
                <a:solidFill>
                  <a:schemeClr val="bg1"/>
                </a:solidFill>
                <a:latin typeface="MV Boli" panose="02000500030200090000" pitchFamily="2" charset="0"/>
                <a:cs typeface="MV Boli" panose="02000500030200090000" pitchFamily="2" charset="0"/>
              </a:rPr>
              <a:t>der erste Wintersportort</a:t>
            </a:r>
          </a:p>
          <a:p>
            <a:r>
              <a:rPr lang="de-DE" sz="2400" dirty="0" smtClean="0">
                <a:solidFill>
                  <a:schemeClr val="bg1"/>
                </a:solidFill>
                <a:latin typeface="MV Boli" panose="02000500030200090000" pitchFamily="2" charset="0"/>
                <a:cs typeface="MV Boli" panose="02000500030200090000" pitchFamily="2" charset="0"/>
              </a:rPr>
              <a:t>unserer Tour</a:t>
            </a:r>
            <a:endParaRPr lang="de-DE" sz="24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618386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C:\Users\Nutzer\Desktop\GTA\GTA 7 Ref Ferioli - San Antonio\2017 GTA- 7 0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266960"/>
            <a:ext cx="3904652" cy="5954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1" name="Picture 3" descr="C:\Users\Nutzer\Desktop\GTA\GTA 7 Ref Ferioli - San Antonio\2017 GTA- 7 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3120" y="308430"/>
            <a:ext cx="3942184" cy="591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hteck 1"/>
          <p:cNvSpPr/>
          <p:nvPr/>
        </p:nvSpPr>
        <p:spPr>
          <a:xfrm>
            <a:off x="1115616" y="6400898"/>
            <a:ext cx="2550698" cy="369332"/>
          </a:xfrm>
          <a:prstGeom prst="rect">
            <a:avLst/>
          </a:prstGeom>
        </p:spPr>
        <p:txBody>
          <a:bodyPr wrap="none">
            <a:spAutoFit/>
          </a:bodyPr>
          <a:lstStyle/>
          <a:p>
            <a:r>
              <a:rPr lang="de-DE" b="1" dirty="0">
                <a:latin typeface="MV Boli" panose="02000500030200090000" pitchFamily="2" charset="0"/>
                <a:cs typeface="MV Boli" panose="02000500030200090000" pitchFamily="2" charset="0"/>
              </a:rPr>
              <a:t>San Giovanni Battista</a:t>
            </a:r>
          </a:p>
        </p:txBody>
      </p:sp>
    </p:spTree>
    <p:extLst>
      <p:ext uri="{BB962C8B-B14F-4D97-AF65-F5344CB8AC3E}">
        <p14:creationId xmlns:p14="http://schemas.microsoft.com/office/powerpoint/2010/main" val="399645112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8434" name="Picture 2" descr="C:\Users\Nutzer\Desktop\GTA\GTA 7 Ref Ferioli - San Antonio\2017 GTA- 7 0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21475" y="337013"/>
            <a:ext cx="4086200" cy="612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435" name="Picture 3" descr="C:\Users\Nutzer\Desktop\GTA\GTA 7 Ref Ferioli - San Antonio\2017 GTA- 7 07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1681" y="4477758"/>
            <a:ext cx="1251872" cy="20523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36" name="Picture 4" descr="C:\Users\Nutzer\Desktop\GTA\GTA 7 Ref Ferioli - San Antonio\2017 GTA- 7 07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4477758"/>
            <a:ext cx="1154434" cy="20523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37" name="Picture 5" descr="C:\Users\Nutzer\Desktop\GTA\GTA 7 Ref Ferioli - San Antonio\2017 GTA- 7 07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816" y="4477758"/>
            <a:ext cx="1151552" cy="204720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438" name="Picture 6" descr="C:\Users\Nutzer\Desktop\GTA\GTA 7 Ref Ferioli - San Antonio\2017 GTA- 7 07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71071" y="423368"/>
            <a:ext cx="2622415" cy="3655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3923928" y="696030"/>
            <a:ext cx="3849131" cy="1200329"/>
          </a:xfrm>
          <a:prstGeom prst="rect">
            <a:avLst/>
          </a:prstGeom>
          <a:solidFill>
            <a:schemeClr val="bg1"/>
          </a:solidFill>
          <a:ln>
            <a:solidFill>
              <a:schemeClr val="tx1"/>
            </a:solidFill>
          </a:ln>
        </p:spPr>
        <p:txBody>
          <a:bodyPr wrap="none" rtlCol="0">
            <a:spAutoFit/>
          </a:bodyPr>
          <a:lstStyle/>
          <a:p>
            <a:r>
              <a:rPr lang="de-DE" sz="2400" b="1" dirty="0" smtClean="0">
                <a:latin typeface="MV Boli" panose="02000500030200090000" pitchFamily="2" charset="0"/>
                <a:cs typeface="MV Boli" panose="02000500030200090000" pitchFamily="2" charset="0"/>
              </a:rPr>
              <a:t>...nur deshalb haben wir </a:t>
            </a:r>
            <a:br>
              <a:rPr lang="de-DE" sz="2400" b="1" dirty="0" smtClean="0">
                <a:latin typeface="MV Boli" panose="02000500030200090000" pitchFamily="2" charset="0"/>
                <a:cs typeface="MV Boli" panose="02000500030200090000" pitchFamily="2" charset="0"/>
              </a:rPr>
            </a:br>
            <a:r>
              <a:rPr lang="de-DE" sz="2400" b="1" dirty="0" smtClean="0">
                <a:latin typeface="MV Boli" panose="02000500030200090000" pitchFamily="2" charset="0"/>
                <a:cs typeface="MV Boli" panose="02000500030200090000" pitchFamily="2" charset="0"/>
              </a:rPr>
              <a:t>den </a:t>
            </a:r>
            <a:r>
              <a:rPr lang="de-DE" sz="2400" b="1" dirty="0" err="1" smtClean="0">
                <a:latin typeface="MV Boli" panose="02000500030200090000" pitchFamily="2" charset="0"/>
                <a:cs typeface="MV Boli" panose="02000500030200090000" pitchFamily="2" charset="0"/>
              </a:rPr>
              <a:t>Génépi</a:t>
            </a:r>
            <a:r>
              <a:rPr lang="de-DE" sz="2400" b="1" dirty="0" smtClean="0">
                <a:latin typeface="MV Boli" panose="02000500030200090000" pitchFamily="2" charset="0"/>
                <a:cs typeface="MV Boli" panose="02000500030200090000" pitchFamily="2" charset="0"/>
              </a:rPr>
              <a:t> nicht </a:t>
            </a:r>
          </a:p>
          <a:p>
            <a:r>
              <a:rPr lang="de-DE" sz="2400" b="1" dirty="0" smtClean="0">
                <a:latin typeface="MV Boli" panose="02000500030200090000" pitchFamily="2" charset="0"/>
                <a:cs typeface="MV Boli" panose="02000500030200090000" pitchFamily="2" charset="0"/>
              </a:rPr>
              <a:t>mitgeschleppt... </a:t>
            </a:r>
            <a:endParaRPr lang="de-DE" sz="2400" b="1" dirty="0">
              <a:latin typeface="MV Boli" panose="02000500030200090000" pitchFamily="2" charset="0"/>
              <a:cs typeface="MV Boli" panose="02000500030200090000" pitchFamily="2" charset="0"/>
            </a:endParaRPr>
          </a:p>
        </p:txBody>
      </p:sp>
      <p:cxnSp>
        <p:nvCxnSpPr>
          <p:cNvPr id="4" name="Gerade Verbindung mit Pfeil 3"/>
          <p:cNvCxnSpPr/>
          <p:nvPr/>
        </p:nvCxnSpPr>
        <p:spPr>
          <a:xfrm flipV="1">
            <a:off x="2682278" y="1988840"/>
            <a:ext cx="1222983" cy="1332579"/>
          </a:xfrm>
          <a:prstGeom prst="straightConnector1">
            <a:avLst/>
          </a:prstGeom>
          <a:ln w="44450">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3416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Nutzer\Desktop\GTA\GTA 7 Ref Ferioli - San Antonio\2017 GTA- 7 0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9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6550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utzer\Desktop\GTA\GTA 7 Ref Ferioli - San Antonio\2017 GTA- 7 0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600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1506" name="Picture 2" descr="C:\Users\Nutzer\Desktop\GTA\GTA 7 Ref Ferioli - San Antonio\2017 GTA- 7 09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905" y="1052736"/>
            <a:ext cx="8712968" cy="4951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2661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4">
                <a:alpha val="55000"/>
              </a:schemeClr>
            </a:gs>
            <a:gs pos="96000">
              <a:srgbClr val="FFFF00">
                <a:alpha val="40000"/>
              </a:srgb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5362" name="Picture 2" descr="C:\Users\Nutzer\Desktop\GTA\Tag1 Forno - SanGottardo\2017 GTA-03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1123350">
            <a:off x="3757675" y="3018377"/>
            <a:ext cx="4695491" cy="3130327"/>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Nutzer\Desktop\GTA\Tag1 Forno - SanGottardo\2017 GTA-03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3" y="620688"/>
            <a:ext cx="3528392" cy="5292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499992" y="964438"/>
            <a:ext cx="4472254" cy="1077218"/>
          </a:xfrm>
          <a:prstGeom prst="rect">
            <a:avLst/>
          </a:prstGeom>
          <a:noFill/>
        </p:spPr>
        <p:txBody>
          <a:bodyPr wrap="square" rtlCol="0">
            <a:spAutoFit/>
          </a:bodyPr>
          <a:lstStyle/>
          <a:p>
            <a:r>
              <a:rPr lang="de-DE" sz="3200" dirty="0" smtClean="0">
                <a:latin typeface="MV Boli" panose="02000500030200090000" pitchFamily="2" charset="0"/>
                <a:cs typeface="MV Boli" panose="02000500030200090000" pitchFamily="2" charset="0"/>
              </a:rPr>
              <a:t>... und hier kommt:</a:t>
            </a:r>
          </a:p>
          <a:p>
            <a:r>
              <a:rPr lang="de-DE" sz="3200" dirty="0" smtClean="0">
                <a:latin typeface="MV Boli" panose="02000500030200090000" pitchFamily="2" charset="0"/>
                <a:cs typeface="MV Boli" panose="02000500030200090000" pitchFamily="2" charset="0"/>
              </a:rPr>
              <a:t>- unser </a:t>
            </a:r>
            <a:r>
              <a:rPr lang="de-DE" sz="3200" b="1" dirty="0" smtClean="0">
                <a:latin typeface="MV Boli" panose="02000500030200090000" pitchFamily="2" charset="0"/>
                <a:cs typeface="MV Boli" panose="02000500030200090000" pitchFamily="2" charset="0"/>
              </a:rPr>
              <a:t>WEG</a:t>
            </a:r>
            <a:r>
              <a:rPr lang="de-DE" sz="3200" dirty="0" smtClean="0">
                <a:latin typeface="MV Boli" panose="02000500030200090000" pitchFamily="2" charset="0"/>
                <a:cs typeface="MV Boli" panose="02000500030200090000" pitchFamily="2" charset="0"/>
              </a:rPr>
              <a:t> !!</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2384310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4578" name="Picture 2" descr="C:\Users\Nutzer\Desktop\GTA\GTA 7 Ref Ferioli - San Antonio\2017 GTA- 7 10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44008" y="548680"/>
            <a:ext cx="3678190" cy="2723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79" name="Picture 3" descr="C:\Users\Nutzer\Desktop\GTA\GTA 7 Ref Ferioli - San Antonio\2017 GTA- 7 08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1798" y="3645024"/>
            <a:ext cx="3600400" cy="27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80" name="Picture 4" descr="C:\Users\Nutzer\Desktop\GTA\GTA 7 Ref Ferioli - San Antonio\2017 GTA- 7 1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952909" y="1650984"/>
            <a:ext cx="6225281" cy="3672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8344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2531" name="Picture 3" descr="C:\Users\Nutzer\Desktop\GTA\GTA 7 Ref Ferioli - San Antonio\2017 GTA- 7 1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46907"/>
            <a:ext cx="8715737"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665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3554" name="Picture 2" descr="C:\Users\Nutzer\Desktop\GTA\GTA 7 Ref Ferioli - San Antonio\2017 GTA- 7 1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7792" y="862263"/>
            <a:ext cx="8484243"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flipH="1">
            <a:off x="809057" y="6165304"/>
            <a:ext cx="3122633" cy="584775"/>
          </a:xfrm>
          <a:prstGeom prst="rect">
            <a:avLst/>
          </a:prstGeom>
          <a:noFill/>
        </p:spPr>
        <p:txBody>
          <a:bodyPr wrap="square" rtlCol="0">
            <a:spAutoFit/>
          </a:bodyPr>
          <a:lstStyle/>
          <a:p>
            <a:r>
              <a:rPr lang="de-DE" sz="3200" dirty="0" smtClean="0">
                <a:latin typeface="MV Boli" panose="02000500030200090000" pitchFamily="2" charset="0"/>
                <a:cs typeface="MV Boli" panose="02000500030200090000" pitchFamily="2" charset="0"/>
              </a:rPr>
              <a:t>Val </a:t>
            </a:r>
            <a:r>
              <a:rPr lang="de-DE" sz="3200" dirty="0" err="1" smtClean="0">
                <a:latin typeface="MV Boli" panose="02000500030200090000" pitchFamily="2" charset="0"/>
                <a:cs typeface="MV Boli" panose="02000500030200090000" pitchFamily="2" charset="0"/>
              </a:rPr>
              <a:t>Sesia</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4533432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5602" name="Picture 2" descr="C:\Users\Nutzer\Desktop\GTA\GTA 7 Ref Ferioli - San Antonio\2017 GTA- 7 1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8344" y="862263"/>
            <a:ext cx="8704162"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279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6626" name="Picture 2" descr="C:\Users\Nutzer\Desktop\GTA\GTA 7 Ref Ferioli - San Antonio\2017 GTA- 7 10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692696"/>
            <a:ext cx="8715737"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8" name="Picture 4" descr="C:\Users\Nutzer\Desktop\GTA\GTA 7 Ref Ferioli - San Antonio\2017 GTA- 7 1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43329" y="4160658"/>
            <a:ext cx="3672408" cy="2552161"/>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4069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1750" fill="hold"/>
                                        <p:tgtEl>
                                          <p:spTgt spid="26628"/>
                                        </p:tgtEl>
                                        <p:attrNameLst>
                                          <p:attrName>ppt_x</p:attrName>
                                        </p:attrNameLst>
                                      </p:cBhvr>
                                      <p:tavLst>
                                        <p:tav tm="0">
                                          <p:val>
                                            <p:strVal val="0-#ppt_w/2"/>
                                          </p:val>
                                        </p:tav>
                                        <p:tav tm="100000">
                                          <p:val>
                                            <p:strVal val="#ppt_x"/>
                                          </p:val>
                                        </p:tav>
                                      </p:tavLst>
                                    </p:anim>
                                    <p:anim calcmode="lin" valueType="num">
                                      <p:cBhvr additive="base">
                                        <p:cTn id="8" dur="1750" fill="hold"/>
                                        <p:tgtEl>
                                          <p:spTgt spid="266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7650" name="Picture 2" descr="C:\Users\Nutzer\Desktop\GTA\GTA 7 Ref Ferioli - San Antonio\2017 GTA- 7 1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835442"/>
            <a:ext cx="8437944"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4055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8674" name="Picture 2" descr="C:\Users\Nutzer\Desktop\GTA\GTA 7 Ref Ferioli - San Antonio\2017 GTA- 7 1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5682" y="404664"/>
            <a:ext cx="4515966" cy="60212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5" name="Picture 3" descr="C:\Users\Nutzer\Desktop\GTA\GTA 7 Ref Ferioli - San Antonio\2017 GTA- 7 1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3168" y="4293096"/>
            <a:ext cx="3337064" cy="23762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6" name="Picture 4" descr="C:\Users\Nutzer\Desktop\GTA\GTA 7 Ref Ferioli - San Antonio\2017 GTA- 7 118.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872432" y="1383222"/>
            <a:ext cx="3037236" cy="223224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415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9698" name="Picture 2" descr="C:\Users\Nutzer\Desktop\GTA\GTA 7 Ref Ferioli - San Antonio\2017 GTA- 7 1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264313" y="1301145"/>
            <a:ext cx="5229036" cy="3333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428044" y="5893236"/>
            <a:ext cx="3844322" cy="646331"/>
          </a:xfrm>
          <a:prstGeom prst="rect">
            <a:avLst/>
          </a:prstGeom>
          <a:noFill/>
        </p:spPr>
        <p:txBody>
          <a:bodyPr wrap="none" rtlCol="0">
            <a:spAutoFit/>
          </a:bodyPr>
          <a:lstStyle/>
          <a:p>
            <a:r>
              <a:rPr lang="de-DE" dirty="0" smtClean="0">
                <a:latin typeface="MV Boli" panose="02000500030200090000" pitchFamily="2" charset="0"/>
                <a:cs typeface="MV Boli" panose="02000500030200090000" pitchFamily="2" charset="0"/>
              </a:rPr>
              <a:t>Fresko in der Kapelle San Michele</a:t>
            </a:r>
            <a:br>
              <a:rPr lang="de-DE" dirty="0" smtClean="0">
                <a:latin typeface="MV Boli" panose="02000500030200090000" pitchFamily="2" charset="0"/>
                <a:cs typeface="MV Boli" panose="02000500030200090000" pitchFamily="2" charset="0"/>
              </a:rPr>
            </a:br>
            <a:r>
              <a:rPr lang="de-DE" dirty="0" smtClean="0">
                <a:latin typeface="MV Boli" panose="02000500030200090000" pitchFamily="2" charset="0"/>
                <a:cs typeface="MV Boli" panose="02000500030200090000" pitchFamily="2" charset="0"/>
              </a:rPr>
              <a:t>bei Riva </a:t>
            </a:r>
            <a:r>
              <a:rPr lang="de-DE" dirty="0" err="1" smtClean="0">
                <a:latin typeface="MV Boli" panose="02000500030200090000" pitchFamily="2" charset="0"/>
                <a:cs typeface="MV Boli" panose="02000500030200090000" pitchFamily="2" charset="0"/>
              </a:rPr>
              <a:t>Valdobbia</a:t>
            </a:r>
            <a:endParaRPr lang="de-DE" dirty="0">
              <a:latin typeface="MV Boli" panose="02000500030200090000" pitchFamily="2" charset="0"/>
              <a:cs typeface="MV Boli" panose="02000500030200090000" pitchFamily="2" charset="0"/>
            </a:endParaRPr>
          </a:p>
        </p:txBody>
      </p:sp>
      <p:pic>
        <p:nvPicPr>
          <p:cNvPr id="1026" name="Picture 2" descr="C:\Users\Nutzer\Desktop\GTA\GTA 7 Ref Ferioli - San Antonio\2017 GTA- 7 1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48398" y="4222090"/>
            <a:ext cx="4363656" cy="2423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C:\Users\Nutzer\Desktop\GTA\Rita GTA\IMG_79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9353" y="376104"/>
            <a:ext cx="2424502" cy="3636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feld 3"/>
          <p:cNvSpPr txBox="1"/>
          <p:nvPr/>
        </p:nvSpPr>
        <p:spPr>
          <a:xfrm>
            <a:off x="7401704" y="3114941"/>
            <a:ext cx="1510350" cy="830997"/>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Material-</a:t>
            </a:r>
          </a:p>
          <a:p>
            <a:r>
              <a:rPr lang="de-DE" sz="2400" dirty="0" err="1" smtClean="0">
                <a:latin typeface="MV Boli" panose="02000500030200090000" pitchFamily="2" charset="0"/>
                <a:cs typeface="MV Boli" panose="02000500030200090000" pitchFamily="2" charset="0"/>
              </a:rPr>
              <a:t>seilbahn</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85527952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Nutzer\Desktop\GTA\GTA 7 Ref Ferioli - San Antonio\2017 GTA- 7 1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115616" y="5924599"/>
            <a:ext cx="3438762" cy="769441"/>
          </a:xfrm>
          <a:prstGeom prst="rect">
            <a:avLst/>
          </a:prstGeom>
          <a:noFill/>
        </p:spPr>
        <p:txBody>
          <a:bodyPr wrap="none" rtlCol="0">
            <a:spAutoFit/>
          </a:bodyPr>
          <a:lstStyle/>
          <a:p>
            <a:r>
              <a:rPr lang="de-DE" sz="4400" dirty="0" smtClean="0">
                <a:solidFill>
                  <a:schemeClr val="bg1"/>
                </a:solidFill>
                <a:latin typeface="MV Boli" panose="02000500030200090000" pitchFamily="2" charset="0"/>
                <a:cs typeface="MV Boli" panose="02000500030200090000" pitchFamily="2" charset="0"/>
              </a:rPr>
              <a:t>San Antonio</a:t>
            </a:r>
            <a:endParaRPr lang="de-DE" sz="44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5392859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utzer\Desktop\GTA\GTA 7 Ref Ferioli - San Antonio\2017 GTA- 7 12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56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Nutzer\Desktop\GTA\GTA 7 Ref Ferioli - San Antonio\2017 GTA- 7 13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865858">
            <a:off x="795209" y="987538"/>
            <a:ext cx="4589984" cy="222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128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1750" fill="hold"/>
                                        <p:tgtEl>
                                          <p:spTgt spid="36867"/>
                                        </p:tgtEl>
                                        <p:attrNameLst>
                                          <p:attrName>ppt_x</p:attrName>
                                        </p:attrNameLst>
                                      </p:cBhvr>
                                      <p:tavLst>
                                        <p:tav tm="0">
                                          <p:val>
                                            <p:strVal val="0-#ppt_w/2"/>
                                          </p:val>
                                        </p:tav>
                                        <p:tav tm="100000">
                                          <p:val>
                                            <p:strVal val="#ppt_x"/>
                                          </p:val>
                                        </p:tav>
                                      </p:tavLst>
                                    </p:anim>
                                    <p:anim calcmode="lin" valueType="num">
                                      <p:cBhvr additive="base">
                                        <p:cTn id="8" dur="1750" fill="hold"/>
                                        <p:tgtEl>
                                          <p:spTgt spid="368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992" y="141264"/>
            <a:ext cx="4645120" cy="6409025"/>
          </a:xfrm>
          <a:prstGeom prst="rect">
            <a:avLst/>
          </a:prstGeom>
        </p:spPr>
      </p:pic>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317" y="99656"/>
            <a:ext cx="7968942" cy="6492240"/>
          </a:xfrm>
          <a:prstGeom prst="rect">
            <a:avLst/>
          </a:prstGeom>
        </p:spPr>
      </p:pic>
      <p:pic>
        <p:nvPicPr>
          <p:cNvPr id="4" name="Grafik 3"/>
          <p:cNvPicPr>
            <a:picLocks noChangeAspect="1"/>
          </p:cNvPicPr>
          <p:nvPr/>
        </p:nvPicPr>
        <p:blipFill>
          <a:blip r:embed="rId4" cstate="email">
            <a:extLst>
              <a:ext uri="{BEBA8EAE-BF5A-486C-A8C5-ECC9F3942E4B}">
                <a14:imgProps xmlns:a14="http://schemas.microsoft.com/office/drawing/2010/main">
                  <a14:imgLayer r:embed="rId5">
                    <a14:imgEffect>
                      <a14:backgroundRemoval t="1758" b="99121" l="5814" r="96657">
                        <a14:foregroundMark x1="24419" y1="4395" x2="24419" y2="4395"/>
                        <a14:foregroundMark x1="19331" y1="45020" x2="19331" y2="45020"/>
                        <a14:foregroundMark x1="22529" y1="27637" x2="22529" y2="27637"/>
                        <a14:foregroundMark x1="34884" y1="16309" x2="34884" y2="16309"/>
                        <a14:foregroundMark x1="5814" y1="38965" x2="5814" y2="38965"/>
                        <a14:foregroundMark x1="55378" y1="1953" x2="55378" y2="1953"/>
                        <a14:foregroundMark x1="9012" y1="50781" x2="9012" y2="50781"/>
                        <a14:foregroundMark x1="96657" y1="92969" x2="96657" y2="92969"/>
                        <a14:foregroundMark x1="91715" y1="99121" x2="91715" y2="99121"/>
                      </a14:backgroundRemoval>
                    </a14:imgEffect>
                  </a14:imgLayer>
                </a14:imgProps>
              </a:ext>
              <a:ext uri="{28A0092B-C50C-407E-A947-70E740481C1C}">
                <a14:useLocalDpi xmlns:a14="http://schemas.microsoft.com/office/drawing/2010/main"/>
              </a:ext>
            </a:extLst>
          </a:blip>
          <a:stretch>
            <a:fillRect/>
          </a:stretch>
        </p:blipFill>
        <p:spPr>
          <a:xfrm rot="20518125">
            <a:off x="5636000" y="1950458"/>
            <a:ext cx="2720865" cy="4049659"/>
          </a:xfrm>
          <a:prstGeom prst="rect">
            <a:avLst/>
          </a:prstGeom>
        </p:spPr>
      </p:pic>
    </p:spTree>
    <p:extLst>
      <p:ext uri="{BB962C8B-B14F-4D97-AF65-F5344CB8AC3E}">
        <p14:creationId xmlns:p14="http://schemas.microsoft.com/office/powerpoint/2010/main" val="209453044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3000"/>
          </a:schemeClr>
        </a:solidFill>
        <a:effectLst/>
      </p:bgPr>
    </p:bg>
    <p:spTree>
      <p:nvGrpSpPr>
        <p:cNvPr id="1" name=""/>
        <p:cNvGrpSpPr/>
        <p:nvPr/>
      </p:nvGrpSpPr>
      <p:grpSpPr>
        <a:xfrm>
          <a:off x="0" y="0"/>
          <a:ext cx="0" cy="0"/>
          <a:chOff x="0" y="0"/>
          <a:chExt cx="0" cy="0"/>
        </a:xfrm>
      </p:grpSpPr>
      <p:pic>
        <p:nvPicPr>
          <p:cNvPr id="33794" name="Picture 2" descr="C:\Users\Nutzer\Desktop\GTA\GTA 7 Ref Ferioli - San Antonio\2017 GTA- 7 1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8815" y="822023"/>
            <a:ext cx="8437944"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00119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4818" name="Picture 2" descr="C:\Users\Nutzer\Desktop\GTA\GTA 7 Ref Ferioli - San Antonio\2017 GTA- 7 1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88023" y="462014"/>
            <a:ext cx="3857625" cy="604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19" name="Picture 3" descr="C:\Users\Nutzer\Desktop\GTA\GTA 7 Ref Ferioli - San Antonio\2017 GTA- 7 1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433338"/>
            <a:ext cx="4066223" cy="6099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3096874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2770" name="Picture 2" descr="C:\Users\Nutzer\Desktop\GTA\GTA 7 Ref Ferioli - San Antonio\2017 GTA- 7 1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0279" y="4437111"/>
            <a:ext cx="3672408" cy="2065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771" name="Picture 3" descr="C:\Users\Nutzer\Desktop\GTA\GTA 7 Ref Ferioli - San Antonio\2017 GTA- 7 1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4048" y="3853431"/>
            <a:ext cx="3528392" cy="198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772" name="Picture 4" descr="C:\Users\Nutzer\Desktop\GTA\GTA 7 Ref Ferioli - San Antonio\2017 GTA- 7 13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2"/>
            <a:ext cx="2034923" cy="3617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4655271" y="6148898"/>
            <a:ext cx="4224233" cy="707886"/>
          </a:xfrm>
          <a:prstGeom prst="rect">
            <a:avLst/>
          </a:prstGeom>
          <a:noFill/>
        </p:spPr>
        <p:txBody>
          <a:bodyPr wrap="none" rtlCol="0">
            <a:spAutoFit/>
          </a:bodyPr>
          <a:lstStyle/>
          <a:p>
            <a:r>
              <a:rPr lang="de-DE" sz="4000" dirty="0" smtClean="0">
                <a:latin typeface="MV Boli" panose="02000500030200090000" pitchFamily="2" charset="0"/>
                <a:cs typeface="MV Boli" panose="02000500030200090000" pitchFamily="2" charset="0"/>
              </a:rPr>
              <a:t>... unser Menü !</a:t>
            </a:r>
            <a:endParaRPr lang="de-DE" sz="4000" dirty="0">
              <a:latin typeface="MV Boli" panose="02000500030200090000" pitchFamily="2" charset="0"/>
              <a:cs typeface="MV Boli" panose="02000500030200090000" pitchFamily="2" charset="0"/>
            </a:endParaRPr>
          </a:p>
        </p:txBody>
      </p:sp>
      <p:pic>
        <p:nvPicPr>
          <p:cNvPr id="2050" name="Picture 2" descr="C:\Users\Nutzer\Desktop\GTA\Rita GTA\IMG_792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1880" y="505272"/>
            <a:ext cx="4608512" cy="30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51936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utzer\Desktop\GTA\GTA 7 Ref Ferioli - San Antonio\2017 GTA- 7 1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814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22" name="Picture 2" descr="C:\Users\Nutzer\Desktop\GTA\GTA 7 Ref Ferioli - San Antonio\2017 GTA- 7 14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692696"/>
            <a:ext cx="8442402"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1380816" y="6069330"/>
            <a:ext cx="3034805" cy="646331"/>
          </a:xfrm>
          <a:prstGeom prst="rect">
            <a:avLst/>
          </a:prstGeom>
          <a:noFill/>
        </p:spPr>
        <p:txBody>
          <a:bodyPr wrap="none" rtlCol="0">
            <a:spAutoFit/>
          </a:bodyPr>
          <a:lstStyle/>
          <a:p>
            <a:r>
              <a:rPr lang="de-DE" sz="3600" dirty="0" smtClean="0">
                <a:latin typeface="MV Boli" panose="02000500030200090000" pitchFamily="2" charset="0"/>
                <a:cs typeface="MV Boli" panose="02000500030200090000" pitchFamily="2" charset="0"/>
              </a:rPr>
              <a:t>Stillleben ....</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02516555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6" name="Picture 2" descr="C:\Users\Nutzer\Desktop\GTA\GTA 8 Sant Antonio - Rif Rivetti\2017 GTA-36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453122" y="1685371"/>
            <a:ext cx="5418449" cy="3577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Nutzer\Desktop\GTA\GTA 8 Sant Antonio - Rif Rivetti\IMG_590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2193" y="2852936"/>
            <a:ext cx="4440287" cy="3330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446953" y="-2619672"/>
            <a:ext cx="274434" cy="369332"/>
          </a:xfrm>
          <a:prstGeom prst="rect">
            <a:avLst/>
          </a:prstGeom>
          <a:noFill/>
        </p:spPr>
        <p:txBody>
          <a:bodyPr wrap="none" rtlCol="0">
            <a:spAutoFit/>
          </a:bodyPr>
          <a:lstStyle/>
          <a:p>
            <a:r>
              <a:rPr lang="de-DE" dirty="0" smtClean="0"/>
              <a:t>/</a:t>
            </a:r>
            <a:endParaRPr lang="de-DE" dirty="0"/>
          </a:p>
        </p:txBody>
      </p:sp>
      <p:sp>
        <p:nvSpPr>
          <p:cNvPr id="3" name="Textfeld 2"/>
          <p:cNvSpPr txBox="1"/>
          <p:nvPr/>
        </p:nvSpPr>
        <p:spPr>
          <a:xfrm>
            <a:off x="4506592" y="746449"/>
            <a:ext cx="3626314" cy="1754326"/>
          </a:xfrm>
          <a:prstGeom prst="rect">
            <a:avLst/>
          </a:prstGeom>
          <a:noFill/>
        </p:spPr>
        <p:txBody>
          <a:bodyPr wrap="none" rtlCol="0">
            <a:spAutoFit/>
          </a:bodyPr>
          <a:lstStyle/>
          <a:p>
            <a:r>
              <a:rPr lang="de-DE" sz="3600" dirty="0" smtClean="0">
                <a:solidFill>
                  <a:srgbClr val="FF0000"/>
                </a:solidFill>
                <a:latin typeface="MV Boli" panose="02000500030200090000" pitchFamily="2" charset="0"/>
                <a:cs typeface="MV Boli" panose="02000500030200090000" pitchFamily="2" charset="0"/>
              </a:rPr>
              <a:t>Tag 8, Samstag</a:t>
            </a:r>
          </a:p>
          <a:p>
            <a:r>
              <a:rPr lang="de-DE" sz="3600" dirty="0" smtClean="0">
                <a:latin typeface="MV Boli" panose="02000500030200090000" pitchFamily="2" charset="0"/>
                <a:cs typeface="MV Boli" panose="02000500030200090000" pitchFamily="2" charset="0"/>
              </a:rPr>
              <a:t>San Antonio – </a:t>
            </a:r>
            <a:br>
              <a:rPr lang="de-DE" sz="3600" dirty="0" smtClean="0">
                <a:latin typeface="MV Boli" panose="02000500030200090000" pitchFamily="2" charset="0"/>
                <a:cs typeface="MV Boli" panose="02000500030200090000" pitchFamily="2" charset="0"/>
              </a:rPr>
            </a:br>
            <a:r>
              <a:rPr lang="de-DE" sz="3600" dirty="0" err="1" smtClean="0">
                <a:latin typeface="MV Boli" panose="02000500030200090000" pitchFamily="2" charset="0"/>
                <a:cs typeface="MV Boli" panose="02000500030200090000" pitchFamily="2" charset="0"/>
              </a:rPr>
              <a:t>Rif</a:t>
            </a:r>
            <a:r>
              <a:rPr lang="de-DE" sz="3600" dirty="0" smtClean="0">
                <a:latin typeface="MV Boli" panose="02000500030200090000" pitchFamily="2" charset="0"/>
                <a:cs typeface="MV Boli" panose="02000500030200090000" pitchFamily="2" charset="0"/>
              </a:rPr>
              <a:t> </a:t>
            </a:r>
            <a:r>
              <a:rPr lang="de-DE" sz="3600" dirty="0" err="1" smtClean="0">
                <a:latin typeface="MV Boli" panose="02000500030200090000" pitchFamily="2" charset="0"/>
                <a:cs typeface="MV Boli" panose="02000500030200090000" pitchFamily="2" charset="0"/>
              </a:rPr>
              <a:t>Rivetti</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1970699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utzer\Desktop\GTA\GTA 8 Sant Antonio - Rif Rivetti\IMG_5908.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0"/>
            <a:ext cx="9131531" cy="684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3432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descr="C:\Users\Nutzer\Desktop\GTA\GTA 8 Sant Antonio - Rif Rivetti\IMG_591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95536" y="442391"/>
            <a:ext cx="4928679" cy="3696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Nutzer\Desktop\GTA\GTA 8 Sant Antonio - Rif Rivetti\IMG_5912.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995936" y="2951346"/>
            <a:ext cx="4707904" cy="3530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5649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Nutzer\Desktop\GTA\GTA 8 Sant Antonio - Rif Rivetti\2017 GTA-3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144000" cy="68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145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267" name="Picture 3" descr="C:\Users\Nutzer\Desktop\GTA\GTA 8 Sant Antonio - Rif Rivetti\2017 GTA-37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114818" y="1269264"/>
            <a:ext cx="6442756"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Grafik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882093">
            <a:off x="1052797" y="3690197"/>
            <a:ext cx="2800469" cy="2134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55824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6">
                <a:lumMod val="62000"/>
                <a:lumOff val="38000"/>
              </a:schemeClr>
            </a:gs>
            <a:gs pos="88000">
              <a:srgbClr val="FFFF00">
                <a:alpha val="40000"/>
              </a:srgb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3481" y="1916832"/>
            <a:ext cx="4128760" cy="2762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148" y="980728"/>
            <a:ext cx="3384376" cy="5076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p:cNvSpPr txBox="1"/>
          <p:nvPr/>
        </p:nvSpPr>
        <p:spPr>
          <a:xfrm>
            <a:off x="4496564" y="5349406"/>
            <a:ext cx="4464010" cy="584775"/>
          </a:xfrm>
          <a:prstGeom prst="rect">
            <a:avLst/>
          </a:prstGeom>
          <a:noFill/>
        </p:spPr>
        <p:txBody>
          <a:bodyPr wrap="square" rtlCol="0">
            <a:spAutoFit/>
          </a:bodyPr>
          <a:lstStyle/>
          <a:p>
            <a:r>
              <a:rPr lang="de-DE" sz="3200" dirty="0" smtClean="0">
                <a:latin typeface="MV Boli" panose="02000500030200090000" pitchFamily="2" charset="0"/>
                <a:cs typeface="MV Boli" panose="02000500030200090000" pitchFamily="2" charset="0"/>
              </a:rPr>
              <a:t>Glei</a:t>
            </a:r>
            <a:r>
              <a:rPr lang="de-DE" sz="3200" dirty="0">
                <a:latin typeface="MV Boli" panose="02000500030200090000" pitchFamily="2" charset="0"/>
                <a:cs typeface="MV Boli" panose="02000500030200090000" pitchFamily="2" charset="0"/>
              </a:rPr>
              <a:t>c</a:t>
            </a:r>
            <a:r>
              <a:rPr lang="de-DE" sz="3200" dirty="0" smtClean="0">
                <a:latin typeface="MV Boli" panose="02000500030200090000" pitchFamily="2" charset="0"/>
                <a:cs typeface="MV Boli" panose="02000500030200090000" pitchFamily="2" charset="0"/>
              </a:rPr>
              <a:t>h geht‘s los !!</a:t>
            </a:r>
            <a:endParaRPr lang="de-DE" sz="3200" dirty="0">
              <a:latin typeface="MV Boli" panose="02000500030200090000" pitchFamily="2" charset="0"/>
              <a:cs typeface="MV Boli" panose="02000500030200090000" pitchFamily="2" charset="0"/>
            </a:endParaRPr>
          </a:p>
        </p:txBody>
      </p:sp>
      <p:sp>
        <p:nvSpPr>
          <p:cNvPr id="4" name="Textfeld 3"/>
          <p:cNvSpPr txBox="1"/>
          <p:nvPr/>
        </p:nvSpPr>
        <p:spPr>
          <a:xfrm>
            <a:off x="4262052" y="380563"/>
            <a:ext cx="4767652" cy="1200329"/>
          </a:xfrm>
          <a:prstGeom prst="rect">
            <a:avLst/>
          </a:prstGeom>
          <a:noFill/>
        </p:spPr>
        <p:txBody>
          <a:bodyPr wrap="none" rtlCol="0">
            <a:spAutoFit/>
          </a:bodyPr>
          <a:lstStyle/>
          <a:p>
            <a:r>
              <a:rPr lang="de-DE" sz="3600" b="1" dirty="0" smtClean="0">
                <a:solidFill>
                  <a:srgbClr val="FF0000"/>
                </a:solidFill>
                <a:latin typeface="MV Boli" panose="02000500030200090000" pitchFamily="2" charset="0"/>
                <a:cs typeface="MV Boli" panose="02000500030200090000" pitchFamily="2" charset="0"/>
              </a:rPr>
              <a:t>Tag 2, Sonntag</a:t>
            </a:r>
          </a:p>
          <a:p>
            <a:r>
              <a:rPr lang="de-DE" sz="3600" b="1" dirty="0" err="1" smtClean="0">
                <a:latin typeface="MV Boli" panose="02000500030200090000" pitchFamily="2" charset="0"/>
                <a:cs typeface="MV Boli" panose="02000500030200090000" pitchFamily="2" charset="0"/>
              </a:rPr>
              <a:t>Forno</a:t>
            </a:r>
            <a:r>
              <a:rPr lang="de-DE" sz="3600" b="1" dirty="0" smtClean="0">
                <a:latin typeface="MV Boli" panose="02000500030200090000" pitchFamily="2" charset="0"/>
                <a:cs typeface="MV Boli" panose="02000500030200090000" pitchFamily="2" charset="0"/>
              </a:rPr>
              <a:t>- San </a:t>
            </a:r>
            <a:r>
              <a:rPr lang="de-DE" sz="3600" b="1" dirty="0" err="1" smtClean="0">
                <a:latin typeface="MV Boli" panose="02000500030200090000" pitchFamily="2" charset="0"/>
                <a:cs typeface="MV Boli" panose="02000500030200090000" pitchFamily="2" charset="0"/>
              </a:rPr>
              <a:t>Gottardo</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0862294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utzer\Desktop\GTA\GTA 8 Sant Antonio - Rif Rivetti\IMG_79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4300"/>
            <a:ext cx="9144000" cy="70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729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6146" name="Picture 2" descr="C:\Users\Nutzer\Desktop\GTA\GTA 8 Sant Antonio - Rif Rivetti\2017 GTA-37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445400" y="1461624"/>
            <a:ext cx="5949278" cy="4123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9" name="Picture 5" descr="C:\Users\Nutzer\Desktop\GTA\GTA 8 Sant Antonio - Rif Rivetti\2017 GTA-374.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l="-197"/>
          <a:stretch/>
        </p:blipFill>
        <p:spPr bwMode="auto">
          <a:xfrm>
            <a:off x="5038244" y="2564904"/>
            <a:ext cx="3781480" cy="3065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044356" y="5877272"/>
            <a:ext cx="3405099" cy="461665"/>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Aufstieg im Val </a:t>
            </a:r>
            <a:r>
              <a:rPr lang="de-DE" sz="2400" dirty="0" err="1" smtClean="0">
                <a:latin typeface="MV Boli" panose="02000500030200090000" pitchFamily="2" charset="0"/>
                <a:cs typeface="MV Boli" panose="02000500030200090000" pitchFamily="2" charset="0"/>
              </a:rPr>
              <a:t>Vogna</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181037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218" name="Picture 2" descr="C:\Users\Nutzer\Desktop\GTA\GTA 8 Sant Antonio - Rif Rivetti\2017 GTA-3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098454"/>
            <a:ext cx="8676456" cy="487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99592" y="6093296"/>
            <a:ext cx="1447832" cy="646331"/>
          </a:xfrm>
          <a:prstGeom prst="rect">
            <a:avLst/>
          </a:prstGeom>
          <a:noFill/>
        </p:spPr>
        <p:txBody>
          <a:bodyPr wrap="none" rtlCol="0">
            <a:spAutoFit/>
          </a:bodyPr>
          <a:lstStyle/>
          <a:p>
            <a:r>
              <a:rPr lang="de-DE" sz="3600" dirty="0" err="1" smtClean="0">
                <a:latin typeface="MV Boli" panose="02000500030200090000" pitchFamily="2" charset="0"/>
                <a:cs typeface="MV Boli" panose="02000500030200090000" pitchFamily="2" charset="0"/>
              </a:rPr>
              <a:t>Peccia</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686378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42" name="Picture 2" descr="C:\Users\Nutzer\Desktop\GTA\GTA 8 Sant Antonio - Rif Rivetti\2017 GTA-38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2674" r="15937"/>
          <a:stretch/>
        </p:blipFill>
        <p:spPr bwMode="auto">
          <a:xfrm rot="5400000">
            <a:off x="-662901" y="1376244"/>
            <a:ext cx="6263640"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C:\Users\Nutzer\Desktop\GTA\GTA 8 Sant Antonio - Rif Rivetti\2017 GTA-38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448"/>
          <a:stretch/>
        </p:blipFill>
        <p:spPr bwMode="auto">
          <a:xfrm>
            <a:off x="5020002" y="1534830"/>
            <a:ext cx="3622184" cy="513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8564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1750" fill="hold"/>
                                        <p:tgtEl>
                                          <p:spTgt spid="10244"/>
                                        </p:tgtEl>
                                        <p:attrNameLst>
                                          <p:attrName>ppt_x</p:attrName>
                                        </p:attrNameLst>
                                      </p:cBhvr>
                                      <p:tavLst>
                                        <p:tav tm="0">
                                          <p:val>
                                            <p:strVal val="1+#ppt_w/2"/>
                                          </p:val>
                                        </p:tav>
                                        <p:tav tm="100000">
                                          <p:val>
                                            <p:strVal val="#ppt_x"/>
                                          </p:val>
                                        </p:tav>
                                      </p:tavLst>
                                    </p:anim>
                                    <p:anim calcmode="lin" valueType="num">
                                      <p:cBhvr additive="base">
                                        <p:cTn id="8" dur="175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8 Sant Antonio - Rif Rivetti\IMG_5914.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16751" t="4666" r="5999" b="19333"/>
          <a:stretch/>
        </p:blipFill>
        <p:spPr bwMode="auto">
          <a:xfrm>
            <a:off x="-261836" y="-31988"/>
            <a:ext cx="9570039" cy="706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8132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utzer\Desktop\GTA\GTA 8 Sant Antonio - Rif Rivetti\IMG_59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71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3314" name="Picture 2" descr="C:\Users\Nutzer\Desktop\GTA\GTA 8 Sant Antonio - Rif Rivetti\2017 GTA-38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764704"/>
            <a:ext cx="8496944" cy="5199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5316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utzer\Desktop\GTA\GTA 8 Sant Antonio - Rif Rivetti\2017 GTA-39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131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Nutzer\Desktop\GTA\GTA 8 Sant Antonio - Rif Rivetti\IMG_594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011339">
            <a:off x="560513" y="309868"/>
            <a:ext cx="418795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076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1750" fill="hold"/>
                                        <p:tgtEl>
                                          <p:spTgt spid="19459"/>
                                        </p:tgtEl>
                                        <p:attrNameLst>
                                          <p:attrName>ppt_x</p:attrName>
                                        </p:attrNameLst>
                                      </p:cBhvr>
                                      <p:tavLst>
                                        <p:tav tm="0">
                                          <p:val>
                                            <p:strVal val="0-#ppt_w/2"/>
                                          </p:val>
                                        </p:tav>
                                        <p:tav tm="100000">
                                          <p:val>
                                            <p:strVal val="#ppt_x"/>
                                          </p:val>
                                        </p:tav>
                                      </p:tavLst>
                                    </p:anim>
                                    <p:anim calcmode="lin" valueType="num">
                                      <p:cBhvr additive="base">
                                        <p:cTn id="8" dur="1750" fill="hold"/>
                                        <p:tgtEl>
                                          <p:spTgt spid="194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utzer\Desktop\GTA\GTA 8 Sant Antonio - Rif Rivetti\IMG_32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13194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GTA 8 Sant Antonio - Rif Rivetti\IMG_79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44" y="0"/>
            <a:ext cx="9148544" cy="687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570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18000"/>
          </a:srgbClr>
        </a:solidFill>
        <a:effectLst/>
      </p:bgPr>
    </p:bg>
    <p:spTree>
      <p:nvGrpSpPr>
        <p:cNvPr id="1" name=""/>
        <p:cNvGrpSpPr/>
        <p:nvPr/>
      </p:nvGrpSpPr>
      <p:grpSpPr>
        <a:xfrm>
          <a:off x="0" y="0"/>
          <a:ext cx="0" cy="0"/>
          <a:chOff x="0" y="0"/>
          <a:chExt cx="0" cy="0"/>
        </a:xfrm>
      </p:grpSpPr>
      <p:pic>
        <p:nvPicPr>
          <p:cNvPr id="1026" name="Picture 2" descr="C:\Users\Nutzer\Desktop\GTA\Tag1 Forno - SanGottardo\2017 GTA-0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11960" y="274147"/>
            <a:ext cx="4248472" cy="6372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11560" y="620688"/>
            <a:ext cx="3096344" cy="5509200"/>
          </a:xfrm>
          <a:prstGeom prst="rect">
            <a:avLst/>
          </a:prstGeom>
          <a:noFill/>
        </p:spPr>
        <p:txBody>
          <a:bodyPr wrap="square" rtlCol="0">
            <a:spAutoFit/>
          </a:bodyPr>
          <a:lstStyle/>
          <a:p>
            <a:r>
              <a:rPr lang="de-DE" sz="3200" u="sng" dirty="0" smtClean="0">
                <a:latin typeface="MV Boli" panose="02000500030200090000" pitchFamily="2" charset="0"/>
                <a:cs typeface="MV Boli" panose="02000500030200090000" pitchFamily="2" charset="0"/>
              </a:rPr>
              <a:t>Unsere Wandergruppe:</a:t>
            </a:r>
          </a:p>
          <a:p>
            <a:r>
              <a:rPr lang="de-DE" sz="3200" dirty="0" smtClean="0">
                <a:latin typeface="MV Boli" panose="02000500030200090000" pitchFamily="2" charset="0"/>
                <a:cs typeface="MV Boli" panose="02000500030200090000" pitchFamily="2" charset="0"/>
              </a:rPr>
              <a:t>Fred</a:t>
            </a:r>
          </a:p>
          <a:p>
            <a:r>
              <a:rPr lang="de-DE" sz="3200" b="1" dirty="0">
                <a:latin typeface="Bradley Hand ITC" panose="03070402050302030203" pitchFamily="66" charset="0"/>
                <a:cs typeface="MV Boli" panose="02000500030200090000" pitchFamily="2" charset="0"/>
              </a:rPr>
              <a:t> </a:t>
            </a:r>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John</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Peter</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Dagmar</a:t>
            </a:r>
          </a:p>
          <a:p>
            <a:r>
              <a:rPr lang="de-DE" sz="2800" dirty="0" smtClean="0">
                <a:latin typeface="MV Boli" panose="02000500030200090000" pitchFamily="2" charset="0"/>
                <a:cs typeface="MV Boli" panose="02000500030200090000" pitchFamily="2" charset="0"/>
              </a:rPr>
              <a:t>     Heiner</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Paula</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Susanne</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Rita</a:t>
            </a:r>
          </a:p>
          <a:p>
            <a:r>
              <a:rPr lang="de-DE" sz="3200" b="1" dirty="0" smtClean="0">
                <a:latin typeface="Bradley Hand ITC" panose="03070402050302030203" pitchFamily="66"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Resi</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243697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10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10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10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calcmode="lin" valueType="num">
                                      <p:cBhvr additive="base">
                                        <p:cTn id="55" dur="10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3" descr="C:\Users\Nutzer\Desktop\GTA\GTA 8 Sant Antonio - Rif Rivetti\2017 GTA-38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bwMode="auto">
          <a:xfrm rot="10800000">
            <a:off x="683567" y="964703"/>
            <a:ext cx="3629020" cy="513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6" name="Picture 2" descr="C:\Users\Nutzer\Desktop\GTA\GTA 8 Sant Antonio - Rif Rivetti\2017 GTA-38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4178116" y="1681428"/>
            <a:ext cx="5217824"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76796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63000">
              <a:schemeClr val="tx2">
                <a:lumMod val="40000"/>
                <a:lumOff val="60000"/>
              </a:schemeClr>
            </a:gs>
            <a:gs pos="100000">
              <a:schemeClr val="tx2">
                <a:lumMod val="40000"/>
                <a:lumOff val="60000"/>
              </a:schemeClr>
            </a:gs>
          </a:gsLst>
          <a:lin ang="18900000" scaled="1"/>
          <a:tileRect/>
        </a:gradFill>
        <a:effectLst/>
      </p:bgPr>
    </p:bg>
    <p:spTree>
      <p:nvGrpSpPr>
        <p:cNvPr id="1" name=""/>
        <p:cNvGrpSpPr/>
        <p:nvPr/>
      </p:nvGrpSpPr>
      <p:grpSpPr>
        <a:xfrm>
          <a:off x="0" y="0"/>
          <a:ext cx="0" cy="0"/>
          <a:chOff x="0" y="0"/>
          <a:chExt cx="0" cy="0"/>
        </a:xfrm>
      </p:grpSpPr>
      <p:pic>
        <p:nvPicPr>
          <p:cNvPr id="18434" name="Picture 2" descr="C:\Users\Nutzer\Desktop\GTA\GTA 8 Sant Antonio - Rif Rivetti\2017 GTA-39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32"/>
          <a:stretch/>
        </p:blipFill>
        <p:spPr bwMode="auto">
          <a:xfrm rot="16200000">
            <a:off x="3737629" y="1523597"/>
            <a:ext cx="5764110" cy="3951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436" name="Picture 4" descr="C:\Users\Nutzer\Desktop\GTA\GTA 8 Sant Antonio - Rif Rivetti\IMG_32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64096" y="2643122"/>
            <a:ext cx="4283968" cy="3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255112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utzer\Desktop\GTA\GTA 8 Sant Antonio - Rif Rivetti\IMG_594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706" y="21704"/>
            <a:ext cx="9202706" cy="683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274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utzer\Desktop\GTA\GTA 8 Sant Antonio - Rif Rivetti\2017 GTA-38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706" y="-28540"/>
            <a:ext cx="9202706" cy="68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7233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utzer\Desktop\GTA\GTA 8 Sant Antonio - Rif Rivetti\IMG_59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778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GTA 8 Sant Antonio - Rif Rivetti\IMG_79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3966"/>
            <a:ext cx="9144000" cy="687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2464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4578" name="Picture 2" descr="C:\Users\Nutzer\Desktop\GTA\GTA 8 Sant Antonio - Rif Rivetti\20170722_11121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460" y="857250"/>
            <a:ext cx="864108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006109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utzer\Desktop\GTA\GTA 8 Sant Antonio - Rif Rivetti\IMG_79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23" r="-12212"/>
          <a:stretch/>
        </p:blipFill>
        <p:spPr bwMode="auto">
          <a:xfrm>
            <a:off x="0" y="2312"/>
            <a:ext cx="10260632" cy="6840421"/>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Nutzer\Desktop\GTA\GTA 8 Sant Antonio - Rif Rivetti\IMG_596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0089" y="3645024"/>
            <a:ext cx="3680453" cy="27603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921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1750"/>
                                        <p:tgtEl>
                                          <p:spTgt spid="22531"/>
                                        </p:tgtEl>
                                      </p:cBhvr>
                                    </p:animEffect>
                                    <p:anim calcmode="lin" valueType="num">
                                      <p:cBhvr>
                                        <p:cTn id="8" dur="1750" fill="hold"/>
                                        <p:tgtEl>
                                          <p:spTgt spid="22531"/>
                                        </p:tgtEl>
                                        <p:attrNameLst>
                                          <p:attrName>ppt_x</p:attrName>
                                        </p:attrNameLst>
                                      </p:cBhvr>
                                      <p:tavLst>
                                        <p:tav tm="0">
                                          <p:val>
                                            <p:strVal val="#ppt_x"/>
                                          </p:val>
                                        </p:tav>
                                        <p:tav tm="100000">
                                          <p:val>
                                            <p:strVal val="#ppt_x"/>
                                          </p:val>
                                        </p:tav>
                                      </p:tavLst>
                                    </p:anim>
                                    <p:anim calcmode="lin" valueType="num">
                                      <p:cBhvr>
                                        <p:cTn id="9" dur="175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25602" name="Picture 2" descr="C:\Users\Nutzer\Desktop\GTA\GTA 8 Sant Antonio - Rif Rivetti\2017 GTA-39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807295"/>
            <a:ext cx="857250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09328" y="6165304"/>
            <a:ext cx="3291286"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Lago del </a:t>
            </a:r>
            <a:r>
              <a:rPr lang="de-DE" sz="2800" dirty="0" err="1" smtClean="0">
                <a:latin typeface="MV Boli" panose="02000500030200090000" pitchFamily="2" charset="0"/>
                <a:cs typeface="MV Boli" panose="02000500030200090000" pitchFamily="2" charset="0"/>
              </a:rPr>
              <a:t>Maccagno</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33072201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6626" name="Picture 2" descr="C:\Users\Nutzer\Desktop\GTA\GTA 8 Sant Antonio - Rif Rivetti\2017 GTA-4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7180" y="862263"/>
            <a:ext cx="861822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120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Tag1 Forno - SanGottardo\IMG_769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85" r="-270" b="-1357"/>
          <a:stretch/>
        </p:blipFill>
        <p:spPr bwMode="auto">
          <a:xfrm>
            <a:off x="-8254" y="-33310"/>
            <a:ext cx="9528269" cy="69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5363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utzer\Desktop\GTA\GTA 8 Sant Antonio - Rif Rivetti\IMG_59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67946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8675" name="Picture 3" descr="C:\Users\Nutzer\Desktop\GTA\GTA 8 Sant Antonio - Rif Rivetti\20170722_1156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04"/>
          <a:stretch/>
        </p:blipFill>
        <p:spPr bwMode="auto">
          <a:xfrm>
            <a:off x="266306" y="692696"/>
            <a:ext cx="8562231"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4456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utzer\Desktop\GTA\GTA 8 Sant Antonio - Rif Rivetti\IMG_32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4587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0722" name="Picture 2" descr="C:\Users\Nutzer\Desktop\GTA\GTA 8 Sant Antonio - Rif Rivetti\IMG_793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737321"/>
            <a:ext cx="3744416" cy="5616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23" name="Picture 3" descr="C:\Users\Nutzer\Desktop\GTA\GTA 8 Sant Antonio - Rif Rivetti\2017 GTA-402.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4716015" y="737321"/>
            <a:ext cx="3925065" cy="5589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7392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Nutzer\Desktop\GTA\GTA 8 Sant Antonio - Rif Rivetti\IMG_59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C:\Users\Nutzer\Desktop\GTA\GTA 8 Sant Antonio - Rif Rivetti\IMG_596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32020" y="3455268"/>
            <a:ext cx="4411980" cy="28883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6585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1250" fill="hold"/>
                                        <p:tgtEl>
                                          <p:spTgt spid="31746"/>
                                        </p:tgtEl>
                                        <p:attrNameLst>
                                          <p:attrName>ppt_x</p:attrName>
                                        </p:attrNameLst>
                                      </p:cBhvr>
                                      <p:tavLst>
                                        <p:tav tm="0">
                                          <p:val>
                                            <p:strVal val="1+#ppt_w/2"/>
                                          </p:val>
                                        </p:tav>
                                        <p:tav tm="100000">
                                          <p:val>
                                            <p:strVal val="#ppt_x"/>
                                          </p:val>
                                        </p:tav>
                                      </p:tavLst>
                                    </p:anim>
                                    <p:anim calcmode="lin" valueType="num">
                                      <p:cBhvr additive="base">
                                        <p:cTn id="8" dur="1250" fill="hold"/>
                                        <p:tgtEl>
                                          <p:spTgt spid="317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utzer\Desktop\GTA\GTA 8 Sant Antonio - Rif Rivetti\IMG_794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7579"/>
            <a:ext cx="9144000" cy="684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489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9938" name="Picture 2" descr="C:\Users\Nutzer\Desktop\GTA\GTA 8 Sant Antonio - Rif Rivetti\2017 GTA-4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8620" y="862263"/>
            <a:ext cx="841248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622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utzer\Desktop\GTA\GTA 8 Sant Antonio - Rif Rivetti\IMG_794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6252" cy="688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231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utzer\Desktop\GTA\GTA 8 Sant Antonio - Rif Rivetti\20170722_1249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726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8914" name="Picture 2" descr="C:\Users\Nutzer\Desktop\GTA\GTA 8 Sant Antonio - Rif Rivetti\2017 GTA-40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460" y="862263"/>
            <a:ext cx="8641080" cy="513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894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Tag1 Forno - SanGottardo\2017 GTA-057.JPG"/>
          <p:cNvPicPr preferRelativeResize="0">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058" y="0"/>
            <a:ext cx="9179058" cy="68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6686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Users\Nutzer\Desktop\GTA\GTA 8 Sant Antonio - Rif Rivetti\IMG_32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67544" y="5949280"/>
            <a:ext cx="3905236" cy="584775"/>
          </a:xfrm>
          <a:prstGeom prst="rect">
            <a:avLst/>
          </a:prstGeom>
          <a:solidFill>
            <a:schemeClr val="accent1">
              <a:lumMod val="40000"/>
              <a:lumOff val="60000"/>
              <a:alpha val="52000"/>
            </a:schemeClr>
          </a:solidFill>
        </p:spPr>
        <p:txBody>
          <a:bodyPr wrap="none" rtlCol="0">
            <a:spAutoFit/>
          </a:bodyPr>
          <a:lstStyle/>
          <a:p>
            <a:r>
              <a:rPr lang="de-DE" sz="3200" dirty="0" smtClean="0">
                <a:latin typeface="MV Boli" panose="02000500030200090000" pitchFamily="2" charset="0"/>
                <a:cs typeface="MV Boli" panose="02000500030200090000" pitchFamily="2" charset="0"/>
              </a:rPr>
              <a:t>Passo del </a:t>
            </a:r>
            <a:r>
              <a:rPr lang="de-DE" sz="3200" dirty="0" err="1" smtClean="0">
                <a:latin typeface="MV Boli" panose="02000500030200090000" pitchFamily="2" charset="0"/>
                <a:cs typeface="MV Boli" panose="02000500030200090000" pitchFamily="2" charset="0"/>
              </a:rPr>
              <a:t>Maccagno</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53829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7890" name="Picture 2" descr="C:\Users\Nutzer\Desktop\GTA\GTA 8 Sant Antonio - Rif Rivetti\IMG_794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3" y="476672"/>
            <a:ext cx="4062197" cy="6093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891" name="Picture 3" descr="C:\Users\Nutzer\Desktop\GTA\GTA 8 Sant Antonio - Rif Rivetti\IMG_5986.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bwMode="auto">
          <a:xfrm>
            <a:off x="4860032" y="3583300"/>
            <a:ext cx="4019792" cy="2986668"/>
          </a:xfrm>
          <a:prstGeom prst="ellipse">
            <a:avLst/>
          </a:prstGeom>
          <a:ln>
            <a:noFill/>
          </a:ln>
          <a:effectLst>
            <a:outerShdw blurRad="50800" dist="38100" dir="5400000" algn="t"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8346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Nutzer\Desktop\GTA\GTA 8 Sant Antonio - Rif Rivetti\IMG_59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114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utzer\Desktop\GTA\GTA 8 Sant Antonio - Rif Rivetti\IMG_794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79" y="0"/>
            <a:ext cx="913832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574839" y="5267537"/>
            <a:ext cx="3946914" cy="954107"/>
          </a:xfrm>
          <a:prstGeom prst="rect">
            <a:avLst/>
          </a:prstGeom>
          <a:solidFill>
            <a:schemeClr val="bg1">
              <a:alpha val="49000"/>
            </a:schemeClr>
          </a:solidFill>
          <a:effectLst>
            <a:softEdge rad="114300"/>
          </a:effectLst>
        </p:spPr>
        <p:txBody>
          <a:bodyPr wrap="none" rtlCol="0">
            <a:spAutoFit/>
          </a:bodyPr>
          <a:lstStyle/>
          <a:p>
            <a:r>
              <a:rPr lang="de-DE" sz="2800" dirty="0" smtClean="0">
                <a:latin typeface="MV Boli" panose="02000500030200090000" pitchFamily="2" charset="0"/>
                <a:cs typeface="MV Boli" panose="02000500030200090000" pitchFamily="2" charset="0"/>
              </a:rPr>
              <a:t>Wir auf dem ziemlich </a:t>
            </a:r>
          </a:p>
          <a:p>
            <a:r>
              <a:rPr lang="de-DE" sz="2800" dirty="0" smtClean="0">
                <a:latin typeface="MV Boli" panose="02000500030200090000" pitchFamily="2" charset="0"/>
                <a:cs typeface="MV Boli" panose="02000500030200090000" pitchFamily="2" charset="0"/>
              </a:rPr>
              <a:t>steilen Abstieg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88683736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3010" name="Picture 2" descr="C:\Users\Nutzer\Desktop\GTA\GTA 8 Sant Antonio - Rif Rivetti\20170722_1407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9579" y="692696"/>
            <a:ext cx="4108405" cy="5681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3013" name="Picture 5" descr="C:\Users\Nutzer\Desktop\GTA\GTA 8 Sant Antonio - Rif Rivetti\IMG_5978.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bwMode="auto">
          <a:xfrm>
            <a:off x="4975401" y="2473707"/>
            <a:ext cx="4020571" cy="25831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1" name="Picture 3" descr="C:\Users\Nutzer\Desktop\GTA\GTA 8 Sant Antonio - Rif Rivetti\IMG_794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7580" y="4173836"/>
            <a:ext cx="3028392" cy="20189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3012" name="Picture 4" descr="C:\Users\Nutzer\Desktop\GTA\GTA 8 Sant Antonio - Rif Rivetti\IMG_795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6016" y="3765297"/>
            <a:ext cx="2447764" cy="1631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725963" y="5175866"/>
            <a:ext cx="3384376" cy="1015663"/>
          </a:xfrm>
          <a:prstGeom prst="rect">
            <a:avLst/>
          </a:prstGeom>
          <a:solidFill>
            <a:schemeClr val="bg1">
              <a:alpha val="48000"/>
            </a:schemeClr>
          </a:solidFill>
          <a:effectLst>
            <a:softEdge rad="63500"/>
          </a:effectLst>
        </p:spPr>
        <p:txBody>
          <a:bodyPr wrap="square" rtlCol="0">
            <a:spAutoFit/>
          </a:bodyPr>
          <a:lstStyle/>
          <a:p>
            <a:r>
              <a:rPr lang="de-DE" sz="2000" dirty="0" smtClean="0">
                <a:latin typeface="MV Boli" panose="02000500030200090000" pitchFamily="2" charset="0"/>
                <a:cs typeface="MV Boli" panose="02000500030200090000" pitchFamily="2" charset="0"/>
              </a:rPr>
              <a:t>...Resi, Rita und Paula langweilen sich unten schon mal ein bisschen</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5815500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Nutzer\Desktop\GTA\GTA 8 Sant Antonio - Rif Rivetti\IMG_59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4943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5058" name="Picture 2" descr="C:\Users\Nutzer\Desktop\GTA\GTA 8 Sant Antonio - Rif Rivetti\20170722_14335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5576" y="1007479"/>
            <a:ext cx="8683212" cy="4982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503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80000"/>
          </a:schemeClr>
        </a:solidFill>
        <a:effectLst/>
      </p:bgPr>
    </p:bg>
    <p:spTree>
      <p:nvGrpSpPr>
        <p:cNvPr id="1" name=""/>
        <p:cNvGrpSpPr/>
        <p:nvPr/>
      </p:nvGrpSpPr>
      <p:grpSpPr>
        <a:xfrm>
          <a:off x="0" y="0"/>
          <a:ext cx="0" cy="0"/>
          <a:chOff x="0" y="0"/>
          <a:chExt cx="0" cy="0"/>
        </a:xfrm>
      </p:grpSpPr>
      <p:pic>
        <p:nvPicPr>
          <p:cNvPr id="46082" name="Picture 2" descr="C:\Users\Nutzer\Desktop\GTA\GTA 8 Sant Antonio - Rif Rivetti\2017 GTA-41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8620" y="862263"/>
            <a:ext cx="850392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19908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1202" name="Picture 2" descr="C:\Users\Nutzer\Desktop\GTA\GTA 8 Sant Antonio - Rif Rivetti\20170722_1535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0040" y="862990"/>
            <a:ext cx="861822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34422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0178" name="Picture 2" descr="C:\Users\Nutzer\Desktop\GTA\GTA 8 Sant Antonio - Rif Rivetti\2017 GTA-4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62263"/>
            <a:ext cx="870966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1067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descr="C:\Users\Nutzer\Desktop\GTA\Tag1 Forno - SanGottardo\2017 GTA-0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10"/>
          <a:stretch/>
        </p:blipFill>
        <p:spPr bwMode="auto">
          <a:xfrm>
            <a:off x="-18647" y="0"/>
            <a:ext cx="91626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536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Tag1 Forno - SanGottardo\2017 GTA-06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306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8130" name="Picture 2" descr="C:\Users\Nutzer\Desktop\GTA\GTA 8 Sant Antonio - Rif Rivetti\IMG_599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7544" y="316632"/>
            <a:ext cx="3906798" cy="6117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8131" name="Picture 3" descr="C:\Users\Nutzer\Desktop\GTA\GTA 8 Sant Antonio - Rif Rivetti\2017 GTA-41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885915" y="1499375"/>
            <a:ext cx="6052685" cy="3816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21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C:\Users\Nutzer\Desktop\GTA\Bilder Originalgröße\20170722_14474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75" b="-206"/>
          <a:stretch/>
        </p:blipFill>
        <p:spPr bwMode="auto">
          <a:xfrm>
            <a:off x="138896" y="694481"/>
            <a:ext cx="8867320" cy="5243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7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Nutzer\Desktop\GTA\GTA 8 Sant Antonio - Rif Rivetti\IMG_59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828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2466" name="Picture 2" descr="C:\Users\Nutzer\Desktop\GTA\GTA 8 Sant Antonio - Rif Rivetti\20170722_16093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3568" y="376064"/>
            <a:ext cx="3857625" cy="6199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467" name="Picture 3" descr="C:\Users\Nutzer\Desktop\GTA\GTA 8 Sant Antonio - Rif Rivetti\IMG_60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627812">
            <a:off x="4403761" y="2533993"/>
            <a:ext cx="4617436" cy="3580882"/>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028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utzer\Desktop\GTA\GTA 8 Sant Antonio - Rif Rivetti\IMG_60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258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Nutzer\Desktop\GTA\GTA 8 Sant Antonio - Rif Rivetti\IMG_32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27753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8370" name="Picture 2" descr="C:\Users\Nutzer\Desktop\GTA\GTA 8 Sant Antonio - Rif Rivetti\20170722_1608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7180" y="857250"/>
            <a:ext cx="850392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7691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4274" name="Picture 2" descr="C:\Users\Nutzer\Desktop\GTA\GTA 8 Sant Antonio - Rif Rivetti\20170722_1605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991776"/>
            <a:ext cx="8496944" cy="4779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764835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Users\Nutzer\Desktop\GTA\GTA 8 Sant Antonio - Rif Rivetti\20170722_16084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27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835696" y="5661248"/>
            <a:ext cx="7045518" cy="954107"/>
          </a:xfrm>
          <a:prstGeom prst="rect">
            <a:avLst/>
          </a:prstGeom>
          <a:solidFill>
            <a:schemeClr val="bg1">
              <a:alpha val="54000"/>
            </a:schemeClr>
          </a:solidFill>
        </p:spPr>
        <p:txBody>
          <a:bodyPr wrap="none" rtlCol="0">
            <a:spAutoFit/>
          </a:bodyPr>
          <a:lstStyle/>
          <a:p>
            <a:r>
              <a:rPr lang="de-DE" sz="2800" dirty="0" smtClean="0">
                <a:latin typeface="MV Boli" panose="02000500030200090000" pitchFamily="2" charset="0"/>
                <a:cs typeface="MV Boli" panose="02000500030200090000" pitchFamily="2" charset="0"/>
              </a:rPr>
              <a:t>Kurz hinter der Passhöhe </a:t>
            </a:r>
          </a:p>
          <a:p>
            <a:r>
              <a:rPr lang="de-DE" sz="2800" dirty="0" smtClean="0">
                <a:latin typeface="MV Boli" panose="02000500030200090000" pitchFamily="2" charset="0"/>
                <a:cs typeface="MV Boli" panose="02000500030200090000" pitchFamily="2" charset="0"/>
              </a:rPr>
              <a:t>hab ich mir dann den Fuß verstaucht...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994373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Nutzer\Desktop\GTA\GTA 8 Sant Antonio - Rif Rivetti\IMG_601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38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utzer\Desktop\GTA\GTA Heiner\IMG_566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97721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42" name="Picture 2" descr="C:\Users\Nutzer\Desktop\GTA\GTA 8 Sant Antonio - Rif Rivetti\IMG_60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60648"/>
            <a:ext cx="4299942" cy="6273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43" name="Picture 3" descr="C:\Users\Nutzer\Desktop\GTA\GTA 8 Sant Antonio - Rif Rivetti\IMG_60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53542">
            <a:off x="5561910" y="391560"/>
            <a:ext cx="2571706" cy="3428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483768" y="4280866"/>
            <a:ext cx="6260227" cy="2246769"/>
          </a:xfrm>
          <a:prstGeom prst="rect">
            <a:avLst/>
          </a:prstGeom>
          <a:solidFill>
            <a:schemeClr val="bg1">
              <a:alpha val="56000"/>
            </a:schemeClr>
          </a:solidFill>
          <a:ln>
            <a:solidFill>
              <a:schemeClr val="tx1"/>
            </a:solidFill>
          </a:ln>
        </p:spPr>
        <p:txBody>
          <a:bodyPr wrap="square" rtlCol="0">
            <a:spAutoFit/>
          </a:bodyPr>
          <a:lstStyle/>
          <a:p>
            <a:r>
              <a:rPr lang="de-DE" sz="2800" dirty="0" smtClean="0">
                <a:latin typeface="MV Boli" panose="02000500030200090000" pitchFamily="2" charset="0"/>
                <a:cs typeface="MV Boli" panose="02000500030200090000" pitchFamily="2" charset="0"/>
              </a:rPr>
              <a:t>... war heilfroh, im </a:t>
            </a:r>
            <a:r>
              <a:rPr lang="de-DE" sz="2800" dirty="0" err="1" smtClean="0">
                <a:latin typeface="MV Boli" panose="02000500030200090000" pitchFamily="2" charset="0"/>
                <a:cs typeface="MV Boli" panose="02000500030200090000" pitchFamily="2" charset="0"/>
              </a:rPr>
              <a:t>Rifugio</a:t>
            </a:r>
            <a:r>
              <a:rPr lang="de-DE" sz="2800" dirty="0" smtClean="0">
                <a:latin typeface="MV Boli" panose="02000500030200090000" pitchFamily="2" charset="0"/>
                <a:cs typeface="MV Boli" panose="02000500030200090000" pitchFamily="2" charset="0"/>
              </a:rPr>
              <a:t> </a:t>
            </a:r>
          </a:p>
          <a:p>
            <a:r>
              <a:rPr lang="de-DE" sz="2800" dirty="0" smtClean="0">
                <a:latin typeface="MV Boli" panose="02000500030200090000" pitchFamily="2" charset="0"/>
                <a:cs typeface="MV Boli" panose="02000500030200090000" pitchFamily="2" charset="0"/>
              </a:rPr>
              <a:t>angekommen zu sein </a:t>
            </a:r>
          </a:p>
          <a:p>
            <a:r>
              <a:rPr lang="de-DE" sz="2800" dirty="0" smtClean="0">
                <a:latin typeface="MV Boli" panose="02000500030200090000" pitchFamily="2" charset="0"/>
                <a:cs typeface="MV Boli" panose="02000500030200090000" pitchFamily="2" charset="0"/>
              </a:rPr>
              <a:t>und total geplättet, </a:t>
            </a:r>
          </a:p>
          <a:p>
            <a:r>
              <a:rPr lang="de-DE" sz="2800" dirty="0" smtClean="0">
                <a:latin typeface="MV Boli" panose="02000500030200090000" pitchFamily="2" charset="0"/>
                <a:cs typeface="MV Boli" panose="02000500030200090000" pitchFamily="2" charset="0"/>
              </a:rPr>
              <a:t>als mir einer der anderen Gäste, Eric, seine Stöcke geschenkt hat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105553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Nutzer\Desktop\GTA\GTA 8 Sant Antonio - Rif Rivetti\IMG_796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4848"/>
            <a:ext cx="9175988" cy="684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07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3491" name="Picture 3" descr="C:\Users\Nutzer\Desktop\GTA\GTA 8 Sant Antonio - Rif Rivetti\IMG_60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3748" y="260648"/>
            <a:ext cx="4413096" cy="3309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descr="C:\Users\Nutzer\Desktop\GTA\GTA 8 Sant Antonio - Rif Rivetti\IMG_604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8088" y="3762892"/>
            <a:ext cx="3744416"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4" name="Picture 6" descr="C:\Users\Nutzer\Desktop\GTA\GTA 8 Sant Antonio - Rif Rivetti\IMG_796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7544" y="962354"/>
            <a:ext cx="3672408" cy="5006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748217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6562" name="Picture 2" descr="C:\Users\Nutzer\Desktop\GTA\GTA 8 Sant Antonio - Rif Rivetti\IMG_79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584684"/>
            <a:ext cx="3798168" cy="5697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5" descr="C:\Users\Nutzer\Desktop\GTA\GTA 8 Sant Antonio - Rif Rivetti\IMG_60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2" y="1193370"/>
            <a:ext cx="3816424" cy="5088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568437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Nutzer\Desktop\GTA\GTA 8 Sant Antonio - Rif Rivetti\IMG_795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5"/>
          <a:stretch/>
        </p:blipFill>
        <p:spPr bwMode="auto">
          <a:xfrm>
            <a:off x="0" y="0"/>
            <a:ext cx="9144000" cy="686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66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Nutzer\Desktop\GTA\GTA 8 Sant Antonio - Rif Rivetti\IMG_322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4"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629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5539" name="Picture 3" descr="C:\Users\Nutzer\Desktop\GTA\GTA 8 Sant Antonio - Rif Rivetti\IMG_795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2676" y="548680"/>
            <a:ext cx="8483232" cy="5631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823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8610" name="Picture 2" descr="C:\Users\Nutzer\Desktop\GTA\GTA 8 Sant Antonio - Rif Rivetti\IMG_795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764704"/>
            <a:ext cx="8280920" cy="549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1386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7586" name="Picture 2" descr="C:\Users\Nutzer\Desktop\GTA\GTA 8 Sant Antonio - Rif Rivetti\2017 GTA-4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796" y="862263"/>
            <a:ext cx="864108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457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9 Rif Rivettit - San Giovanni\IMG_6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5536" y="404664"/>
            <a:ext cx="6014788" cy="1754326"/>
          </a:xfrm>
          <a:prstGeom prst="rect">
            <a:avLst/>
          </a:prstGeom>
          <a:noFill/>
        </p:spPr>
        <p:txBody>
          <a:bodyPr wrap="none" rtlCol="0">
            <a:spAutoFit/>
          </a:bodyPr>
          <a:lstStyle/>
          <a:p>
            <a:r>
              <a:rPr lang="de-DE" sz="3600" b="1" dirty="0" smtClean="0">
                <a:solidFill>
                  <a:srgbClr val="FF0000"/>
                </a:solidFill>
                <a:latin typeface="MV Boli" panose="02000500030200090000" pitchFamily="2" charset="0"/>
                <a:cs typeface="MV Boli" panose="02000500030200090000" pitchFamily="2" charset="0"/>
              </a:rPr>
              <a:t>Tag 9, Sonntag</a:t>
            </a:r>
          </a:p>
          <a:p>
            <a:r>
              <a:rPr lang="de-DE" sz="3600" b="1" dirty="0" err="1" smtClean="0">
                <a:latin typeface="MV Boli" panose="02000500030200090000" pitchFamily="2" charset="0"/>
                <a:cs typeface="MV Boli" panose="02000500030200090000" pitchFamily="2" charset="0"/>
              </a:rPr>
              <a:t>Rif</a:t>
            </a:r>
            <a:r>
              <a:rPr lang="de-DE" sz="3600" b="1" dirty="0" smtClean="0">
                <a:latin typeface="MV Boli" panose="02000500030200090000" pitchFamily="2" charset="0"/>
                <a:cs typeface="MV Boli" panose="02000500030200090000" pitchFamily="2" charset="0"/>
              </a:rPr>
              <a:t> </a:t>
            </a:r>
            <a:r>
              <a:rPr lang="de-DE" sz="3600" b="1" dirty="0" err="1" smtClean="0">
                <a:latin typeface="MV Boli" panose="02000500030200090000" pitchFamily="2" charset="0"/>
                <a:cs typeface="MV Boli" panose="02000500030200090000" pitchFamily="2" charset="0"/>
              </a:rPr>
              <a:t>Rivetti</a:t>
            </a:r>
            <a:r>
              <a:rPr lang="de-DE" sz="3600" b="1" dirty="0">
                <a:latin typeface="MV Boli" panose="02000500030200090000" pitchFamily="2" charset="0"/>
                <a:cs typeface="MV Boli" panose="02000500030200090000" pitchFamily="2" charset="0"/>
              </a:rPr>
              <a:t> </a:t>
            </a:r>
            <a:r>
              <a:rPr lang="de-DE" sz="3600" b="1" dirty="0" smtClean="0">
                <a:latin typeface="MV Boli" panose="02000500030200090000" pitchFamily="2" charset="0"/>
                <a:cs typeface="MV Boli" panose="02000500030200090000" pitchFamily="2" charset="0"/>
              </a:rPr>
              <a:t>– </a:t>
            </a:r>
          </a:p>
          <a:p>
            <a:r>
              <a:rPr lang="de-DE" sz="3600" b="1" dirty="0" err="1" smtClean="0">
                <a:latin typeface="MV Boli" panose="02000500030200090000" pitchFamily="2" charset="0"/>
                <a:cs typeface="MV Boli" panose="02000500030200090000" pitchFamily="2" charset="0"/>
              </a:rPr>
              <a:t>Santuario</a:t>
            </a:r>
            <a:r>
              <a:rPr lang="de-DE" sz="3600" b="1" dirty="0" smtClean="0">
                <a:latin typeface="MV Boli" panose="02000500030200090000" pitchFamily="2" charset="0"/>
                <a:cs typeface="MV Boli" panose="02000500030200090000" pitchFamily="2" charset="0"/>
              </a:rPr>
              <a:t> di San Giovanni</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220723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utzer\Desktop\GTA\Tag1 Forno - SanGottardo\2017 GTA-059.JPG"/>
          <p:cNvPicPr preferRelativeResize="0">
            <a:picLocks noChangeAspect="1" noChangeArrowheads="1"/>
          </p:cNvPicPr>
          <p:nvPr/>
        </p:nvPicPr>
        <p:blipFill rotWithShape="1">
          <a:blip r:embed="rId2" cstate="email">
            <a:extLst>
              <a:ext uri="{28A0092B-C50C-407E-A947-70E740481C1C}">
                <a14:useLocalDpi xmlns:a14="http://schemas.microsoft.com/office/drawing/2010/main"/>
              </a:ext>
            </a:extLst>
          </a:blip>
          <a:srcRect t="-291" r="-501"/>
          <a:stretch/>
        </p:blipFill>
        <p:spPr bwMode="auto">
          <a:xfrm>
            <a:off x="0" y="-20035"/>
            <a:ext cx="9850056" cy="69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5934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9 Rif Rivettit - San Giovanni\2017 GTA-4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69"/>
          <a:stretch/>
        </p:blipFill>
        <p:spPr bwMode="auto">
          <a:xfrm>
            <a:off x="-34260" y="-22860"/>
            <a:ext cx="9178260" cy="6880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31972" y="5589239"/>
            <a:ext cx="6463629" cy="954107"/>
          </a:xfrm>
          <a:prstGeom prst="rect">
            <a:avLst/>
          </a:prstGeom>
          <a:solidFill>
            <a:schemeClr val="bg1">
              <a:alpha val="32000"/>
            </a:schemeClr>
          </a:solidFill>
        </p:spPr>
        <p:txBody>
          <a:bodyPr wrap="none" rtlCol="0">
            <a:spAutoFit/>
          </a:bodyPr>
          <a:lstStyle/>
          <a:p>
            <a:r>
              <a:rPr lang="de-DE" dirty="0" smtClean="0">
                <a:latin typeface="MV Boli" panose="02000500030200090000" pitchFamily="2" charset="0"/>
                <a:cs typeface="MV Boli" panose="02000500030200090000" pitchFamily="2" charset="0"/>
              </a:rPr>
              <a:t>... </a:t>
            </a:r>
            <a:r>
              <a:rPr lang="de-DE" sz="2800" b="1" dirty="0">
                <a:latin typeface="MV Boli" panose="02000500030200090000" pitchFamily="2" charset="0"/>
                <a:cs typeface="MV Boli" panose="02000500030200090000" pitchFamily="2" charset="0"/>
              </a:rPr>
              <a:t>o</a:t>
            </a:r>
            <a:r>
              <a:rPr lang="de-DE" sz="2800" b="1" dirty="0" smtClean="0">
                <a:latin typeface="MV Boli" panose="02000500030200090000" pitchFamily="2" charset="0"/>
                <a:cs typeface="MV Boli" panose="02000500030200090000" pitchFamily="2" charset="0"/>
              </a:rPr>
              <a:t>hne Erics Stöcke </a:t>
            </a:r>
            <a:br>
              <a:rPr lang="de-DE" sz="2800" b="1" dirty="0" smtClean="0">
                <a:latin typeface="MV Boli" panose="02000500030200090000" pitchFamily="2" charset="0"/>
                <a:cs typeface="MV Boli" panose="02000500030200090000" pitchFamily="2" charset="0"/>
              </a:rPr>
            </a:br>
            <a:r>
              <a:rPr lang="de-DE" sz="2800" b="1" dirty="0" smtClean="0">
                <a:latin typeface="MV Boli" panose="02000500030200090000" pitchFamily="2" charset="0"/>
                <a:cs typeface="MV Boli" panose="02000500030200090000" pitchFamily="2" charset="0"/>
              </a:rPr>
              <a:t>wäre ich da nicht runtergekommen...</a:t>
            </a:r>
            <a:endParaRPr lang="de-DE" sz="28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8503752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utzer\Desktop\GTA\GTA 9 Rif Rivettit - San Giovanni\2017 GTA-43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8376"/>
            <a:ext cx="9660692" cy="687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982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Nutzer\Desktop\GTA\GTA 9 Rif Rivettit - San Giovanni\IMG_60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12" y="0"/>
            <a:ext cx="93868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4049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zer\Desktop\GTA\GTA 9 Rif Rivettit - San Giovanni\IMG_607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036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9 Rif Rivettit - San Giovanni\IMG_607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Nutzer\Desktop\GTA\GTA 9 Rif Rivettit - San Giovanni\IMG_607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3645024"/>
            <a:ext cx="3864343" cy="289825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189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Effect transition="in" filter="fade">
                                      <p:cBhvr>
                                        <p:cTn id="9" dur="1000"/>
                                        <p:tgtEl>
                                          <p:spTgt spid="7171"/>
                                        </p:tgtEl>
                                      </p:cBhvr>
                                    </p:animEffect>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900" fill="hold"/>
                                        <p:tgtEl>
                                          <p:spTgt spid="71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GTA 9 Rif Rivettit - San Giovanni\IMG_607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778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9218" name="Picture 2" descr="C:\Users\Nutzer\Desktop\GTA\GTA 9 Rif Rivettit - San Giovanni\2017 GTA-43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600" y="688132"/>
            <a:ext cx="864108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899592" y="5997644"/>
            <a:ext cx="1552028" cy="707886"/>
          </a:xfrm>
          <a:prstGeom prst="rect">
            <a:avLst/>
          </a:prstGeom>
          <a:noFill/>
        </p:spPr>
        <p:txBody>
          <a:bodyPr wrap="none" rtlCol="0">
            <a:spAutoFit/>
          </a:bodyPr>
          <a:lstStyle/>
          <a:p>
            <a:r>
              <a:rPr lang="de-DE" sz="4000" dirty="0" err="1" smtClean="0">
                <a:latin typeface="MV Boli" panose="02000500030200090000" pitchFamily="2" charset="0"/>
                <a:cs typeface="MV Boli" panose="02000500030200090000" pitchFamily="2" charset="0"/>
              </a:rPr>
              <a:t>Buron</a:t>
            </a:r>
            <a:endParaRPr lang="de-DE" sz="4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366476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42" name="Picture 2" descr="C:\Users\Nutzer\Desktop\GTA\GTA 9 Rif Rivettit - San Giovanni\2017 GTA-4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620688"/>
            <a:ext cx="8568952"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feld 3"/>
          <p:cNvSpPr txBox="1"/>
          <p:nvPr/>
        </p:nvSpPr>
        <p:spPr>
          <a:xfrm>
            <a:off x="899592" y="5997644"/>
            <a:ext cx="1552028" cy="707886"/>
          </a:xfrm>
          <a:prstGeom prst="rect">
            <a:avLst/>
          </a:prstGeom>
          <a:noFill/>
        </p:spPr>
        <p:txBody>
          <a:bodyPr wrap="none" rtlCol="0">
            <a:spAutoFit/>
          </a:bodyPr>
          <a:lstStyle/>
          <a:p>
            <a:r>
              <a:rPr lang="de-DE" sz="4000" dirty="0" err="1" smtClean="0">
                <a:latin typeface="MV Boli" panose="02000500030200090000" pitchFamily="2" charset="0"/>
                <a:cs typeface="MV Boli" panose="02000500030200090000" pitchFamily="2" charset="0"/>
              </a:rPr>
              <a:t>Buron</a:t>
            </a:r>
            <a:endParaRPr lang="de-DE" sz="4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888980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utzer\Desktop\GTA\GTA 9 Rif Rivettit - San Giovanni\IMG_60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5373216"/>
            <a:ext cx="3632448" cy="1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323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9 Rif Rivettit - San Giovanni\2017 GTA-44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1944" b="-300"/>
          <a:stretch/>
        </p:blipFill>
        <p:spPr bwMode="auto">
          <a:xfrm>
            <a:off x="11380" y="-20588"/>
            <a:ext cx="11211023" cy="687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717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Tag1 Forno - SanGottardo\2017 GTA-0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95936" y="5733256"/>
            <a:ext cx="4464496" cy="769441"/>
          </a:xfrm>
          <a:prstGeom prst="rect">
            <a:avLst/>
          </a:prstGeom>
          <a:noFill/>
        </p:spPr>
        <p:txBody>
          <a:bodyPr wrap="square" rtlCol="0">
            <a:spAutoFit/>
          </a:bodyPr>
          <a:lstStyle/>
          <a:p>
            <a:r>
              <a:rPr lang="de-DE" sz="4400" b="1" dirty="0" err="1" smtClean="0">
                <a:solidFill>
                  <a:schemeClr val="bg1"/>
                </a:solidFill>
                <a:latin typeface="MV Boli" panose="02000500030200090000" pitchFamily="2" charset="0"/>
                <a:cs typeface="MV Boli" panose="02000500030200090000" pitchFamily="2" charset="0"/>
              </a:rPr>
              <a:t>Piana</a:t>
            </a:r>
            <a:r>
              <a:rPr lang="de-DE" sz="4400" b="1" dirty="0" smtClean="0">
                <a:solidFill>
                  <a:schemeClr val="bg1"/>
                </a:solidFill>
                <a:latin typeface="MV Boli" panose="02000500030200090000" pitchFamily="2" charset="0"/>
                <a:cs typeface="MV Boli" panose="02000500030200090000" pitchFamily="2" charset="0"/>
              </a:rPr>
              <a:t> di </a:t>
            </a:r>
            <a:r>
              <a:rPr lang="de-DE" sz="4400" b="1" dirty="0" err="1" smtClean="0">
                <a:solidFill>
                  <a:schemeClr val="bg1"/>
                </a:solidFill>
                <a:latin typeface="MV Boli" panose="02000500030200090000" pitchFamily="2" charset="0"/>
                <a:cs typeface="MV Boli" panose="02000500030200090000" pitchFamily="2" charset="0"/>
              </a:rPr>
              <a:t>Forno</a:t>
            </a:r>
            <a:endParaRPr lang="de-DE"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92791022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291" name="Picture 3" descr="C:\Users\Nutzer\Desktop\GTA\GTA 9 Rif Rivettit - San Giovanni\IMG_608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659027"/>
            <a:ext cx="4572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0" name="Picture 2" descr="C:\Users\Nutzer\Desktop\GTA\GTA 9 Rif Rivettit - San Giovanni\2017 GTA-44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9832" y="3140968"/>
            <a:ext cx="5643627"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011320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5362" name="Picture 2" descr="C:\Users\Nutzer\Desktop\GTA\GTA 9 Rif Rivettit - San Giovanni\2017 GTA-44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601859" y="1231171"/>
            <a:ext cx="6243262"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3" descr="C:\Users\Nutzer\Desktop\GTA\GTA 9 Rif Rivettit - San Giovanni\2017 GTA-447.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8050"/>
          <a:stretch/>
        </p:blipFill>
        <p:spPr bwMode="auto">
          <a:xfrm rot="5777303">
            <a:off x="4175396" y="2127479"/>
            <a:ext cx="4472914" cy="3064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4707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900" fill="hold"/>
                                        <p:tgtEl>
                                          <p:spTgt spid="3"/>
                                        </p:tgtEl>
                                        <p:attrNameLst>
                                          <p:attrName>ppt_w</p:attrName>
                                        </p:attrNameLst>
                                      </p:cBhvr>
                                      <p:tavLst>
                                        <p:tav tm="0">
                                          <p:val>
                                            <p:fltVal val="0"/>
                                          </p:val>
                                        </p:tav>
                                        <p:tav tm="100000">
                                          <p:val>
                                            <p:strVal val="#ppt_w"/>
                                          </p:val>
                                        </p:tav>
                                      </p:tavLst>
                                    </p:anim>
                                    <p:anim calcmode="lin" valueType="num">
                                      <p:cBhvr>
                                        <p:cTn id="8" dur="1900" fill="hold"/>
                                        <p:tgtEl>
                                          <p:spTgt spid="3"/>
                                        </p:tgtEl>
                                        <p:attrNameLst>
                                          <p:attrName>ppt_h</p:attrName>
                                        </p:attrNameLst>
                                      </p:cBhvr>
                                      <p:tavLst>
                                        <p:tav tm="0">
                                          <p:val>
                                            <p:fltVal val="0"/>
                                          </p:val>
                                        </p:tav>
                                        <p:tav tm="100000">
                                          <p:val>
                                            <p:strVal val="#ppt_h"/>
                                          </p:val>
                                        </p:tav>
                                      </p:tavLst>
                                    </p:anim>
                                    <p:animEffect transition="in" filter="fade">
                                      <p:cBhvr>
                                        <p:cTn id="9" dur="1900"/>
                                        <p:tgtEl>
                                          <p:spTgt spid="3"/>
                                        </p:tgtEl>
                                      </p:cBhvr>
                                    </p:animEffect>
                                  </p:childTnLst>
                                </p:cTn>
                              </p:par>
                              <p:par>
                                <p:cTn id="10" presetID="6" presetClass="emph" presetSubtype="0" fill="hold" nodeType="withEffect">
                                  <p:stCondLst>
                                    <p:cond delay="0"/>
                                  </p:stCondLst>
                                  <p:childTnLst>
                                    <p:animScale>
                                      <p:cBhvr>
                                        <p:cTn id="1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8674" name="Picture 2" descr="C:\Users\Nutzer\Desktop\GTA\GTA 9 Rif Rivettit - San Giovanni\2017 GTA-4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9492" y="625252"/>
            <a:ext cx="8352928"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168998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71000"/>
          </a:schemeClr>
        </a:solidFill>
        <a:effectLst/>
      </p:bgPr>
    </p:bg>
    <p:spTree>
      <p:nvGrpSpPr>
        <p:cNvPr id="1" name=""/>
        <p:cNvGrpSpPr/>
        <p:nvPr/>
      </p:nvGrpSpPr>
      <p:grpSpPr>
        <a:xfrm>
          <a:off x="0" y="0"/>
          <a:ext cx="0" cy="0"/>
          <a:chOff x="0" y="0"/>
          <a:chExt cx="0" cy="0"/>
        </a:xfrm>
      </p:grpSpPr>
      <p:pic>
        <p:nvPicPr>
          <p:cNvPr id="16386" name="Picture 2" descr="C:\Users\Nutzer\Desktop\GTA\GTA 9 Rif Rivettit - San Giovanni\IMG_60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0842" y="506689"/>
            <a:ext cx="3960421" cy="2970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7" name="Picture 3" descr="C:\Users\Nutzer\Desktop\GTA\GTA 9 Rif Rivettit - San Giovanni\IMG_6094.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251520" y="260648"/>
            <a:ext cx="4248472" cy="6432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844209" y="4149080"/>
            <a:ext cx="3937296" cy="2246769"/>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Von </a:t>
            </a:r>
            <a:r>
              <a:rPr lang="de-DE" sz="2800" dirty="0" err="1" smtClean="0">
                <a:latin typeface="MV Boli" panose="02000500030200090000" pitchFamily="2" charset="0"/>
                <a:cs typeface="MV Boli" panose="02000500030200090000" pitchFamily="2" charset="0"/>
              </a:rPr>
              <a:t>Piedicavallo</a:t>
            </a:r>
            <a:r>
              <a:rPr lang="de-DE" sz="2800" dirty="0" smtClean="0">
                <a:latin typeface="MV Boli" panose="02000500030200090000" pitchFamily="2" charset="0"/>
                <a:cs typeface="MV Boli" panose="02000500030200090000" pitchFamily="2" charset="0"/>
              </a:rPr>
              <a:t> dann </a:t>
            </a:r>
          </a:p>
          <a:p>
            <a:r>
              <a:rPr lang="de-DE" sz="2800" dirty="0" smtClean="0">
                <a:latin typeface="MV Boli" panose="02000500030200090000" pitchFamily="2" charset="0"/>
                <a:cs typeface="MV Boli" panose="02000500030200090000" pitchFamily="2" charset="0"/>
              </a:rPr>
              <a:t>mit dem Bus nach </a:t>
            </a:r>
          </a:p>
          <a:p>
            <a:r>
              <a:rPr lang="de-DE" sz="2800" dirty="0" err="1" smtClean="0">
                <a:latin typeface="MV Boli" panose="02000500030200090000" pitchFamily="2" charset="0"/>
                <a:cs typeface="MV Boli" panose="02000500030200090000" pitchFamily="2" charset="0"/>
              </a:rPr>
              <a:t>Rosazza</a:t>
            </a:r>
            <a:r>
              <a:rPr lang="de-DE" sz="2800" dirty="0" smtClean="0">
                <a:latin typeface="MV Boli" panose="02000500030200090000" pitchFamily="2" charset="0"/>
                <a:cs typeface="MV Boli" panose="02000500030200090000" pitchFamily="2" charset="0"/>
              </a:rPr>
              <a:t> – </a:t>
            </a:r>
          </a:p>
          <a:p>
            <a:r>
              <a:rPr lang="de-DE" sz="2800" dirty="0" smtClean="0">
                <a:latin typeface="MV Boli" panose="02000500030200090000" pitchFamily="2" charset="0"/>
                <a:cs typeface="MV Boli" panose="02000500030200090000" pitchFamily="2" charset="0"/>
              </a:rPr>
              <a:t>mein Fuß sagt </a:t>
            </a:r>
          </a:p>
          <a:p>
            <a:r>
              <a:rPr lang="de-DE" sz="2800" dirty="0" smtClean="0">
                <a:latin typeface="MV Boli" panose="02000500030200090000" pitchFamily="2" charset="0"/>
                <a:cs typeface="MV Boli" panose="02000500030200090000" pitchFamily="2" charset="0"/>
              </a:rPr>
              <a:t>„Danke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9016331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8434" name="Picture 2" descr="C:\Users\Nutzer\Desktop\GTA\GTA 9 Rif Rivettit - San Giovanni\2017 GTA-456.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4250"/>
          <a:stretch/>
        </p:blipFill>
        <p:spPr bwMode="auto">
          <a:xfrm rot="5400000">
            <a:off x="-401585" y="1521805"/>
            <a:ext cx="5842714"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C:\Users\Nutzer\Desktop\GTA\GTA 9 Rif Rivettit - San Giovanni\IMG_6107.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bwMode="auto">
          <a:xfrm>
            <a:off x="4932040" y="580668"/>
            <a:ext cx="3894020" cy="5874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C:\Users\Nutzer\Desktop\GTA\GTA 9 Rif Rivettit - San Giovanni\IMG_611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0868643">
            <a:off x="3930730" y="3731348"/>
            <a:ext cx="4719999" cy="221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552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92000"/>
          </a:schemeClr>
        </a:solidFill>
        <a:effectLst/>
      </p:bgPr>
    </p:bg>
    <p:spTree>
      <p:nvGrpSpPr>
        <p:cNvPr id="1" name=""/>
        <p:cNvGrpSpPr/>
        <p:nvPr/>
      </p:nvGrpSpPr>
      <p:grpSpPr>
        <a:xfrm>
          <a:off x="0" y="0"/>
          <a:ext cx="0" cy="0"/>
          <a:chOff x="0" y="0"/>
          <a:chExt cx="0" cy="0"/>
        </a:xfrm>
      </p:grpSpPr>
      <p:pic>
        <p:nvPicPr>
          <p:cNvPr id="20482" name="Picture 2" descr="C:\Users\Nutzer\Desktop\GTA\GTA 9 Rif Rivettit - San Giovanni\2017 GTA-45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992"/>
          <a:stretch/>
        </p:blipFill>
        <p:spPr bwMode="auto">
          <a:xfrm>
            <a:off x="251520" y="313244"/>
            <a:ext cx="4157261" cy="6235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483" name="Picture 3" descr="C:\Users\Nutzer\Desktop\GTA\GTA 9 Rif Rivettit - San Giovanni\2017 GTA-45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1328126">
            <a:off x="3980311" y="3251867"/>
            <a:ext cx="4568249" cy="3431044"/>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694772" y="593486"/>
            <a:ext cx="3982180" cy="2677656"/>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Den </a:t>
            </a:r>
            <a:r>
              <a:rPr lang="de-DE" sz="2800" dirty="0" err="1">
                <a:latin typeface="MV Boli" panose="02000500030200090000" pitchFamily="2" charset="0"/>
                <a:cs typeface="MV Boli" panose="02000500030200090000" pitchFamily="2" charset="0"/>
              </a:rPr>
              <a:t>N</a:t>
            </a:r>
            <a:r>
              <a:rPr lang="de-DE" sz="2800" dirty="0" err="1" smtClean="0">
                <a:latin typeface="MV Boli" panose="02000500030200090000" pitchFamily="2" charset="0"/>
                <a:cs typeface="MV Boli" panose="02000500030200090000" pitchFamily="2" charset="0"/>
              </a:rPr>
              <a:t>achmitag</a:t>
            </a:r>
            <a:r>
              <a:rPr lang="de-DE" sz="2800" dirty="0" smtClean="0">
                <a:latin typeface="MV Boli" panose="02000500030200090000" pitchFamily="2" charset="0"/>
                <a:cs typeface="MV Boli" panose="02000500030200090000" pitchFamily="2" charset="0"/>
              </a:rPr>
              <a:t> dann </a:t>
            </a:r>
          </a:p>
          <a:p>
            <a:r>
              <a:rPr lang="de-DE" sz="2800" dirty="0" smtClean="0">
                <a:latin typeface="MV Boli" panose="02000500030200090000" pitchFamily="2" charset="0"/>
                <a:cs typeface="MV Boli" panose="02000500030200090000" pitchFamily="2" charset="0"/>
              </a:rPr>
              <a:t>„chillen“ am </a:t>
            </a:r>
            <a:r>
              <a:rPr lang="de-DE" sz="2800" dirty="0" err="1" smtClean="0">
                <a:latin typeface="MV Boli" panose="02000500030200090000" pitchFamily="2" charset="0"/>
                <a:cs typeface="MV Boli" panose="02000500030200090000" pitchFamily="2" charset="0"/>
              </a:rPr>
              <a:t>Cervo</a:t>
            </a:r>
            <a:r>
              <a:rPr lang="de-DE" sz="2800" dirty="0" smtClean="0">
                <a:latin typeface="MV Boli" panose="02000500030200090000" pitchFamily="2" charset="0"/>
                <a:cs typeface="MV Boli" panose="02000500030200090000" pitchFamily="2" charset="0"/>
              </a:rPr>
              <a:t> </a:t>
            </a:r>
          </a:p>
          <a:p>
            <a:r>
              <a:rPr lang="de-DE" sz="2800" dirty="0" smtClean="0">
                <a:latin typeface="MV Boli" panose="02000500030200090000" pitchFamily="2" charset="0"/>
                <a:cs typeface="MV Boli" panose="02000500030200090000" pitchFamily="2" charset="0"/>
              </a:rPr>
              <a:t>in </a:t>
            </a:r>
            <a:r>
              <a:rPr lang="de-DE" sz="2800" dirty="0" err="1" smtClean="0">
                <a:latin typeface="MV Boli" panose="02000500030200090000" pitchFamily="2" charset="0"/>
                <a:cs typeface="MV Boli" panose="02000500030200090000" pitchFamily="2" charset="0"/>
              </a:rPr>
              <a:t>Rosazza</a:t>
            </a:r>
            <a:r>
              <a:rPr lang="de-DE" sz="2800" dirty="0">
                <a:latin typeface="MV Boli" panose="02000500030200090000" pitchFamily="2" charset="0"/>
                <a:cs typeface="MV Boli" panose="02000500030200090000" pitchFamily="2" charset="0"/>
              </a:rPr>
              <a:t> </a:t>
            </a:r>
            <a:r>
              <a:rPr lang="de-DE" sz="2800" dirty="0" smtClean="0">
                <a:latin typeface="MV Boli" panose="02000500030200090000" pitchFamily="2" charset="0"/>
                <a:cs typeface="MV Boli" panose="02000500030200090000" pitchFamily="2" charset="0"/>
              </a:rPr>
              <a:t>- </a:t>
            </a:r>
          </a:p>
          <a:p>
            <a:r>
              <a:rPr lang="de-DE" sz="2800" dirty="0" smtClean="0">
                <a:latin typeface="MV Boli" panose="02000500030200090000" pitchFamily="2" charset="0"/>
                <a:cs typeface="MV Boli" panose="02000500030200090000" pitchFamily="2" charset="0"/>
              </a:rPr>
              <a:t>die anderen haben </a:t>
            </a:r>
          </a:p>
          <a:p>
            <a:r>
              <a:rPr lang="de-DE" sz="2800" dirty="0" smtClean="0">
                <a:latin typeface="MV Boli" panose="02000500030200090000" pitchFamily="2" charset="0"/>
                <a:cs typeface="MV Boli" panose="02000500030200090000" pitchFamily="2" charset="0"/>
              </a:rPr>
              <a:t>noch den Weg </a:t>
            </a:r>
            <a:br>
              <a:rPr lang="de-DE" sz="2800" dirty="0" smtClean="0">
                <a:latin typeface="MV Boli" panose="02000500030200090000" pitchFamily="2" charset="0"/>
                <a:cs typeface="MV Boli" panose="02000500030200090000" pitchFamily="2" charset="0"/>
              </a:rPr>
            </a:br>
            <a:r>
              <a:rPr lang="de-DE" sz="2800" dirty="0" smtClean="0">
                <a:latin typeface="MV Boli" panose="02000500030200090000" pitchFamily="2" charset="0"/>
                <a:cs typeface="MV Boli" panose="02000500030200090000" pitchFamily="2" charset="0"/>
              </a:rPr>
              <a:t>über den Berg gewählt</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47143636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utzer\Desktop\GTA\GTA 9 Rif Rivettit - San Giovanni\IMG_61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240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5602" name="Picture 2" descr="C:\Users\Nutzer\Desktop\GTA\GTA 9 Rif Rivettit - San Giovanni\2017 GTA-467.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25" r="4375"/>
          <a:stretch/>
        </p:blipFill>
        <p:spPr bwMode="auto">
          <a:xfrm>
            <a:off x="179512" y="862263"/>
            <a:ext cx="875538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683568" y="6156012"/>
            <a:ext cx="4631396" cy="584775"/>
          </a:xfrm>
          <a:prstGeom prst="rect">
            <a:avLst/>
          </a:prstGeom>
          <a:noFill/>
        </p:spPr>
        <p:txBody>
          <a:bodyPr wrap="none" rtlCol="0">
            <a:spAutoFit/>
          </a:bodyPr>
          <a:lstStyle/>
          <a:p>
            <a:r>
              <a:rPr lang="de-DE" sz="3200" dirty="0" err="1" smtClean="0">
                <a:latin typeface="MV Boli" panose="02000500030200090000" pitchFamily="2" charset="0"/>
                <a:cs typeface="MV Boli" panose="02000500030200090000" pitchFamily="2" charset="0"/>
              </a:rPr>
              <a:t>Santuario</a:t>
            </a:r>
            <a:r>
              <a:rPr lang="de-DE" sz="3200" dirty="0" smtClean="0">
                <a:latin typeface="MV Boli" panose="02000500030200090000" pitchFamily="2" charset="0"/>
                <a:cs typeface="MV Boli" panose="02000500030200090000" pitchFamily="2" charset="0"/>
              </a:rPr>
              <a:t> San Giovanni</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4358633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4578" name="Picture 2" descr="C:\Users\Nutzer\Desktop\GTA\GTA 9 Rif Rivettit - San Giovanni\20170723_1830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460" y="857250"/>
            <a:ext cx="85725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235739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Picture 3" descr="C:\Users\Nutzer\Desktop\GTA\GTA 9 Rif Rivettit - San Giovanni\2017 GTA-4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980728"/>
            <a:ext cx="8641060" cy="4851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957770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6">
                <a:lumMod val="62000"/>
                <a:lumOff val="38000"/>
              </a:schemeClr>
            </a:gs>
            <a:gs pos="88000">
              <a:schemeClr val="tx2">
                <a:lumMod val="20000"/>
                <a:lumOff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146" name="Picture 2" descr="C:\Users\Nutzer\Desktop\GTA\Tag1 Forno - SanGottardo\IMG_77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5568" y="476672"/>
            <a:ext cx="3456384"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Nutzer\Desktop\GTA\Tag1 Forno - SanGottardo\2017 GTA-06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2" y="799071"/>
            <a:ext cx="3456384"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7916384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6626" name="Picture 2" descr="C:\Users\Nutzer\Desktop\GTA\GTA 9 Rif Rivettit - San Giovanni\2017 GTA-465.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4500"/>
          <a:stretch/>
        </p:blipFill>
        <p:spPr bwMode="auto">
          <a:xfrm>
            <a:off x="179512" y="836712"/>
            <a:ext cx="8732520" cy="513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00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7650" name="Picture 2" descr="C:\Users\Nutzer\Desktop\GTA\GTA 9 Rif Rivettit - San Giovanni\IMG_612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11961" y="216063"/>
            <a:ext cx="4662454" cy="379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3" name="Picture 5" descr="C:\Users\Nutzer\Desktop\GTA\GTA 9 Rif Rivettit - San Giovanni\20170723_192234.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1245980" flipH="1">
            <a:off x="-732273" y="1141288"/>
            <a:ext cx="3446128" cy="6254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2" name="Picture 4" descr="C:\Users\Nutzer\Desktop\GTA\GTA 9 Rif Rivettit - San Giovanni\20170723_19473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442705">
            <a:off x="1199547" y="520379"/>
            <a:ext cx="2453826" cy="37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1" name="Picture 3" descr="C:\Users\Nutzer\Desktop\GTA\GTA 9 Rif Rivettit - San Giovanni\20170723_20181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45180">
            <a:off x="3049002" y="3571549"/>
            <a:ext cx="4308658" cy="2782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8272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0722" name="Picture 2" descr="C:\Users\Nutzer\Desktop\GTA\GTA 10 San  Giovanni - Rif Campeta\2017 GTA-47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936"/>
            <a:ext cx="9144000" cy="68629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39552" y="6021679"/>
            <a:ext cx="7072770" cy="492443"/>
          </a:xfrm>
          <a:prstGeom prst="rect">
            <a:avLst/>
          </a:prstGeom>
          <a:noFill/>
        </p:spPr>
        <p:txBody>
          <a:bodyPr wrap="none" rtlCol="0">
            <a:spAutoFit/>
          </a:bodyPr>
          <a:lstStyle/>
          <a:p>
            <a:r>
              <a:rPr lang="de-DE" sz="2600" dirty="0" smtClean="0">
                <a:solidFill>
                  <a:schemeClr val="bg1"/>
                </a:solidFill>
                <a:latin typeface="MV Boli" panose="02000500030200090000" pitchFamily="2" charset="0"/>
                <a:cs typeface="MV Boli" panose="02000500030200090000" pitchFamily="2" charset="0"/>
              </a:rPr>
              <a:t>Blick zurück auf das </a:t>
            </a:r>
            <a:r>
              <a:rPr lang="de-DE" sz="2600" dirty="0" err="1" smtClean="0">
                <a:solidFill>
                  <a:schemeClr val="bg1"/>
                </a:solidFill>
                <a:latin typeface="MV Boli" panose="02000500030200090000" pitchFamily="2" charset="0"/>
                <a:cs typeface="MV Boli" panose="02000500030200090000" pitchFamily="2" charset="0"/>
              </a:rPr>
              <a:t>Santuario</a:t>
            </a:r>
            <a:r>
              <a:rPr lang="de-DE" sz="2600" dirty="0" smtClean="0">
                <a:solidFill>
                  <a:schemeClr val="bg1"/>
                </a:solidFill>
                <a:latin typeface="MV Boli" panose="02000500030200090000" pitchFamily="2" charset="0"/>
                <a:cs typeface="MV Boli" panose="02000500030200090000" pitchFamily="2" charset="0"/>
              </a:rPr>
              <a:t> San Giovanni</a:t>
            </a:r>
            <a:endParaRPr lang="de-DE" sz="2600" dirty="0">
              <a:solidFill>
                <a:schemeClr val="bg1"/>
              </a:solidFill>
              <a:latin typeface="MV Boli" panose="02000500030200090000" pitchFamily="2" charset="0"/>
              <a:cs typeface="MV Boli" panose="02000500030200090000" pitchFamily="2" charset="0"/>
            </a:endParaRPr>
          </a:p>
        </p:txBody>
      </p:sp>
      <p:sp>
        <p:nvSpPr>
          <p:cNvPr id="3" name="Textfeld 2"/>
          <p:cNvSpPr txBox="1"/>
          <p:nvPr/>
        </p:nvSpPr>
        <p:spPr>
          <a:xfrm>
            <a:off x="395536" y="234773"/>
            <a:ext cx="7920758" cy="1200329"/>
          </a:xfrm>
          <a:prstGeom prst="rect">
            <a:avLst/>
          </a:prstGeom>
          <a:noFill/>
        </p:spPr>
        <p:txBody>
          <a:bodyPr wrap="none" rtlCol="0">
            <a:spAutoFit/>
          </a:bodyPr>
          <a:lstStyle/>
          <a:p>
            <a:r>
              <a:rPr lang="de-DE" sz="3600" b="1" dirty="0" smtClean="0">
                <a:solidFill>
                  <a:srgbClr val="FF0000"/>
                </a:solidFill>
                <a:latin typeface="MV Boli" panose="02000500030200090000" pitchFamily="2" charset="0"/>
                <a:cs typeface="MV Boli" panose="02000500030200090000" pitchFamily="2" charset="0"/>
              </a:rPr>
              <a:t>Tag 10, Montag</a:t>
            </a:r>
          </a:p>
          <a:p>
            <a:r>
              <a:rPr lang="de-DE" sz="3600" b="1" dirty="0" smtClean="0">
                <a:latin typeface="MV Boli" panose="02000500030200090000" pitchFamily="2" charset="0"/>
                <a:cs typeface="MV Boli" panose="02000500030200090000" pitchFamily="2" charset="0"/>
              </a:rPr>
              <a:t>San Giovanni – </a:t>
            </a:r>
            <a:r>
              <a:rPr lang="de-DE" sz="3600" b="1" dirty="0" err="1" smtClean="0">
                <a:latin typeface="MV Boli" panose="02000500030200090000" pitchFamily="2" charset="0"/>
                <a:cs typeface="MV Boli" panose="02000500030200090000" pitchFamily="2" charset="0"/>
              </a:rPr>
              <a:t>Rif</a:t>
            </a:r>
            <a:r>
              <a:rPr lang="de-DE" sz="3600" b="1" dirty="0" smtClean="0">
                <a:latin typeface="MV Boli" panose="02000500030200090000" pitchFamily="2" charset="0"/>
                <a:cs typeface="MV Boli" panose="02000500030200090000" pitchFamily="2" charset="0"/>
              </a:rPr>
              <a:t> </a:t>
            </a:r>
            <a:r>
              <a:rPr lang="de-DE" sz="3600" b="1" dirty="0" err="1" smtClean="0">
                <a:latin typeface="MV Boli" panose="02000500030200090000" pitchFamily="2" charset="0"/>
                <a:cs typeface="MV Boli" panose="02000500030200090000" pitchFamily="2" charset="0"/>
              </a:rPr>
              <a:t>Capanna</a:t>
            </a:r>
            <a:r>
              <a:rPr lang="de-DE" sz="3600" b="1" dirty="0" smtClean="0">
                <a:latin typeface="MV Boli" panose="02000500030200090000" pitchFamily="2" charset="0"/>
                <a:cs typeface="MV Boli" panose="02000500030200090000" pitchFamily="2" charset="0"/>
              </a:rPr>
              <a:t> Renata</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5003800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7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utzer\Desktop\GTA\GTA 10 San  Giovanni - Rif Campeta\IMG_322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8953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Users\Nutzer\Desktop\GTA\GTA 10 San  Giovanni - Rif Campeta\IMG_613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Users\Nutzer\Desktop\GTA\GTA 10 San  Giovanni - Rif Campeta\2017 GTA-47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69"/>
          <a:stretch/>
        </p:blipFill>
        <p:spPr bwMode="auto">
          <a:xfrm rot="8619837">
            <a:off x="5549008" y="4016101"/>
            <a:ext cx="2919114" cy="25506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3873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400" fill="hold"/>
                                        <p:tgtEl>
                                          <p:spTgt spid="32772"/>
                                        </p:tgtEl>
                                        <p:attrNameLst>
                                          <p:attrName>ppt_w</p:attrName>
                                        </p:attrNameLst>
                                      </p:cBhvr>
                                      <p:tavLst>
                                        <p:tav tm="0">
                                          <p:val>
                                            <p:fltVal val="0"/>
                                          </p:val>
                                        </p:tav>
                                        <p:tav tm="100000">
                                          <p:val>
                                            <p:strVal val="#ppt_w"/>
                                          </p:val>
                                        </p:tav>
                                      </p:tavLst>
                                    </p:anim>
                                    <p:anim calcmode="lin" valueType="num">
                                      <p:cBhvr>
                                        <p:cTn id="8" dur="1400" fill="hold"/>
                                        <p:tgtEl>
                                          <p:spTgt spid="32772"/>
                                        </p:tgtEl>
                                        <p:attrNameLst>
                                          <p:attrName>ppt_h</p:attrName>
                                        </p:attrNameLst>
                                      </p:cBhvr>
                                      <p:tavLst>
                                        <p:tav tm="0">
                                          <p:val>
                                            <p:fltVal val="0"/>
                                          </p:val>
                                        </p:tav>
                                        <p:tav tm="100000">
                                          <p:val>
                                            <p:strVal val="#ppt_h"/>
                                          </p:val>
                                        </p:tav>
                                      </p:tavLst>
                                    </p:anim>
                                    <p:animEffect transition="in" filter="fade">
                                      <p:cBhvr>
                                        <p:cTn id="9" dur="1400"/>
                                        <p:tgtEl>
                                          <p:spTgt spid="32772"/>
                                        </p:tgtEl>
                                      </p:cBhvr>
                                    </p:animEffect>
                                  </p:childTnLst>
                                </p:cTn>
                              </p:par>
                              <p:par>
                                <p:cTn id="10" presetID="6" presetClass="emph" presetSubtype="0" fill="hold" nodeType="withEffect">
                                  <p:stCondLst>
                                    <p:cond delay="0"/>
                                  </p:stCondLst>
                                  <p:childTnLst>
                                    <p:animScale>
                                      <p:cBhvr>
                                        <p:cTn id="11" dur="2000" fill="hold"/>
                                        <p:tgtEl>
                                          <p:spTgt spid="3277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3794" name="Picture 2" descr="C:\Users\Nutzer\Desktop\GTA\GTA 10 San  Giovanni - Rif Campeta\2017 GTA-48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862263"/>
            <a:ext cx="8316416"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0340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utzer\Desktop\GTA\GTA 10 San  Giovanni - Rif Campeta\IMG_614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924"/>
          <a:stretch/>
        </p:blipFill>
        <p:spPr bwMode="auto">
          <a:xfrm>
            <a:off x="-972616" y="-171400"/>
            <a:ext cx="10916716" cy="764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853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4819" name="Picture 3" descr="C:\Users\Nutzer\Desktop\GTA\GTA 10 San  Giovanni - Rif Campeta\2017 GTA-4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862263"/>
            <a:ext cx="853244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432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5844" name="Picture 4" descr="C:\Users\Nutzer\Desktop\GTA\GTA 10 San  Giovanni - Rif Campeta\2017 GTA-489.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3400" r="2599"/>
          <a:stretch/>
        </p:blipFill>
        <p:spPr bwMode="auto">
          <a:xfrm>
            <a:off x="320040" y="764704"/>
            <a:ext cx="859536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092955" y="6149528"/>
            <a:ext cx="3313728" cy="584775"/>
          </a:xfrm>
          <a:prstGeom prst="rect">
            <a:avLst/>
          </a:prstGeom>
          <a:noFill/>
        </p:spPr>
        <p:txBody>
          <a:bodyPr wrap="none" rtlCol="0">
            <a:spAutoFit/>
          </a:bodyPr>
          <a:lstStyle/>
          <a:p>
            <a:r>
              <a:rPr lang="de-DE" sz="3200" dirty="0" err="1" smtClean="0">
                <a:latin typeface="MV Boli" panose="02000500030200090000" pitchFamily="2" charset="0"/>
                <a:cs typeface="MV Boli" panose="02000500030200090000" pitchFamily="2" charset="0"/>
              </a:rPr>
              <a:t>Santuario</a:t>
            </a:r>
            <a:r>
              <a:rPr lang="de-DE" sz="3200" dirty="0" smtClean="0">
                <a:latin typeface="MV Boli" panose="02000500030200090000" pitchFamily="2" charset="0"/>
                <a:cs typeface="MV Boli" panose="02000500030200090000" pitchFamily="2" charset="0"/>
              </a:rPr>
              <a:t> </a:t>
            </a:r>
            <a:r>
              <a:rPr lang="de-DE" sz="3200" dirty="0" err="1" smtClean="0">
                <a:latin typeface="MV Boli" panose="02000500030200090000" pitchFamily="2" charset="0"/>
                <a:cs typeface="MV Boli" panose="02000500030200090000" pitchFamily="2" charset="0"/>
              </a:rPr>
              <a:t>Oropa</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981816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7890" name="Picture 2" descr="C:\Users\Nutzer\Desktop\GTA\GTA 10 San  Giovanni - Rif Campeta\2017 GTA-49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47"/>
          <a:stretch/>
        </p:blipFill>
        <p:spPr bwMode="auto">
          <a:xfrm>
            <a:off x="395536" y="466249"/>
            <a:ext cx="4294232" cy="3151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891" name="Picture 3" descr="C:\Users\Nutzer\Desktop\GTA\GTA 10 San  Giovanni - Rif Campeta\2017 GTA-4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3765976"/>
            <a:ext cx="4572000" cy="2566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892" name="Picture 4" descr="C:\Users\Nutzer\Desktop\GTA\GTA 10 San  Giovanni - Rif Campeta\2017 GTA-49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04048" y="866576"/>
            <a:ext cx="3171810" cy="2350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580112" y="3617618"/>
            <a:ext cx="3096345" cy="3046988"/>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Die Kirche selbst war geschlossen und für die Krippen- </a:t>
            </a:r>
            <a:r>
              <a:rPr lang="de-DE" sz="2400" dirty="0" err="1" smtClean="0">
                <a:latin typeface="MV Boli" panose="02000500030200090000" pitchFamily="2" charset="0"/>
                <a:cs typeface="MV Boli" panose="02000500030200090000" pitchFamily="2" charset="0"/>
              </a:rPr>
              <a:t>ausstellung</a:t>
            </a:r>
            <a:r>
              <a:rPr lang="de-DE" sz="2400" dirty="0" smtClean="0">
                <a:latin typeface="MV Boli" panose="02000500030200090000" pitchFamily="2" charset="0"/>
                <a:cs typeface="MV Boli" panose="02000500030200090000" pitchFamily="2" charset="0"/>
              </a:rPr>
              <a:t> hatten wir -es war Gewitter angesagt- leider zu wenig Zeit</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778453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bg1">
                <a:lumMod val="95000"/>
              </a:schemeClr>
            </a:gs>
            <a:gs pos="88000">
              <a:schemeClr val="bg1">
                <a:lumMod val="65000"/>
              </a:schemeClr>
            </a:gs>
          </a:gsLst>
          <a:lin ang="16200000" scaled="1"/>
          <a:tileRect/>
        </a:gradFill>
        <a:effectLst/>
      </p:bgPr>
    </p:bg>
    <p:spTree>
      <p:nvGrpSpPr>
        <p:cNvPr id="1" name=""/>
        <p:cNvGrpSpPr/>
        <p:nvPr/>
      </p:nvGrpSpPr>
      <p:grpSpPr>
        <a:xfrm>
          <a:off x="0" y="0"/>
          <a:ext cx="0" cy="0"/>
          <a:chOff x="0" y="0"/>
          <a:chExt cx="0" cy="0"/>
        </a:xfrm>
      </p:grpSpPr>
      <p:pic>
        <p:nvPicPr>
          <p:cNvPr id="9218" name="Picture 2" descr="C:\Users\Nutzer\Desktop\GTA\Tag1 Forno - SanGottardo\IMG_77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692696"/>
            <a:ext cx="3672408" cy="5508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5" descr="C:\Users\Nutzer\Desktop\GTA\Tag1 Forno - SanGottardo\2017 GTA-07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08653" y="1148206"/>
            <a:ext cx="5511284" cy="3726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3568" y="6061788"/>
            <a:ext cx="3914854" cy="584775"/>
          </a:xfrm>
          <a:prstGeom prst="rect">
            <a:avLst/>
          </a:prstGeom>
          <a:noFill/>
        </p:spPr>
        <p:txBody>
          <a:bodyPr wrap="none" rtlCol="0">
            <a:spAutoFit/>
          </a:bodyPr>
          <a:lstStyle/>
          <a:p>
            <a:r>
              <a:rPr lang="de-DE" sz="3200" b="1" dirty="0" smtClean="0">
                <a:latin typeface="MV Boli" panose="02000500030200090000" pitchFamily="2" charset="0"/>
                <a:cs typeface="MV Boli" panose="02000500030200090000" pitchFamily="2" charset="0"/>
              </a:rPr>
              <a:t>Campino del Monte</a:t>
            </a:r>
            <a:endParaRPr lang="de-DE" sz="32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340809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utzer\Desktop\GTA\GTA 10 San  Giovanni - Rif Campeta\IMG_61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Nutzer\Desktop\GTA\GTA 10 San  Giovanni - Rif Campeta\DisegnoFuniviaOropa2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8" y="540335"/>
            <a:ext cx="3888432" cy="5848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39552" y="4572654"/>
            <a:ext cx="3384376" cy="1815882"/>
          </a:xfrm>
          <a:prstGeom prst="rect">
            <a:avLst/>
          </a:prstGeom>
          <a:solidFill>
            <a:schemeClr val="bg2">
              <a:lumMod val="90000"/>
              <a:alpha val="63000"/>
            </a:schemeClr>
          </a:solidFill>
        </p:spPr>
        <p:txBody>
          <a:bodyPr wrap="square" rtlCol="0">
            <a:spAutoFit/>
          </a:bodyPr>
          <a:lstStyle/>
          <a:p>
            <a:r>
              <a:rPr lang="de-DE" sz="2800" dirty="0" smtClean="0">
                <a:latin typeface="MV Boli" panose="02000500030200090000" pitchFamily="2" charset="0"/>
                <a:cs typeface="MV Boli" panose="02000500030200090000" pitchFamily="2" charset="0"/>
              </a:rPr>
              <a:t>Mit der Seilbahn von </a:t>
            </a:r>
            <a:r>
              <a:rPr lang="de-DE" sz="2800" dirty="0" err="1" smtClean="0">
                <a:latin typeface="MV Boli" panose="02000500030200090000" pitchFamily="2" charset="0"/>
                <a:cs typeface="MV Boli" panose="02000500030200090000" pitchFamily="2" charset="0"/>
              </a:rPr>
              <a:t>Oropa</a:t>
            </a:r>
            <a:r>
              <a:rPr lang="de-DE" sz="2800" dirty="0" smtClean="0">
                <a:latin typeface="MV Boli" panose="02000500030200090000" pitchFamily="2" charset="0"/>
                <a:cs typeface="MV Boli" panose="02000500030200090000" pitchFamily="2" charset="0"/>
              </a:rPr>
              <a:t> nach </a:t>
            </a:r>
            <a:r>
              <a:rPr lang="de-DE" sz="2800" dirty="0" err="1" smtClean="0">
                <a:latin typeface="MV Boli" panose="02000500030200090000" pitchFamily="2" charset="0"/>
                <a:cs typeface="MV Boli" panose="02000500030200090000" pitchFamily="2" charset="0"/>
              </a:rPr>
              <a:t>Oropa</a:t>
            </a:r>
            <a:r>
              <a:rPr lang="de-DE" sz="2800" dirty="0" smtClean="0">
                <a:latin typeface="MV Boli" panose="02000500030200090000" pitchFamily="2" charset="0"/>
                <a:cs typeface="MV Boli" panose="02000500030200090000" pitchFamily="2" charset="0"/>
              </a:rPr>
              <a:t> Sport – (1100-1900)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4432870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Users\Nutzer\Desktop\GTA\GTA 10 San  Giovanni - Rif Campeta\IMG_616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843808" y="5733255"/>
            <a:ext cx="5760640" cy="830997"/>
          </a:xfrm>
          <a:prstGeom prst="rect">
            <a:avLst/>
          </a:prstGeom>
          <a:solidFill>
            <a:schemeClr val="bg1">
              <a:alpha val="40000"/>
            </a:schemeClr>
          </a:solidFill>
        </p:spPr>
        <p:txBody>
          <a:bodyPr wrap="square" rtlCol="0">
            <a:spAutoFit/>
          </a:bodyPr>
          <a:lstStyle/>
          <a:p>
            <a:r>
              <a:rPr lang="de-DE" sz="2400" dirty="0" smtClean="0">
                <a:latin typeface="MV Boli" panose="02000500030200090000" pitchFamily="2" charset="0"/>
                <a:cs typeface="MV Boli" panose="02000500030200090000" pitchFamily="2" charset="0"/>
              </a:rPr>
              <a:t>.. Und jetzt (nur) noch 500 (Höhen)</a:t>
            </a:r>
            <a:r>
              <a:rPr lang="de-DE" sz="2400" dirty="0" err="1" smtClean="0">
                <a:latin typeface="MV Boli" panose="02000500030200090000" pitchFamily="2" charset="0"/>
                <a:cs typeface="MV Boli" panose="02000500030200090000" pitchFamily="2" charset="0"/>
              </a:rPr>
              <a:t>meter</a:t>
            </a:r>
            <a:r>
              <a:rPr lang="de-DE" sz="2400" dirty="0" smtClean="0">
                <a:latin typeface="MV Boli" panose="02000500030200090000" pitchFamily="2" charset="0"/>
                <a:cs typeface="MV Boli" panose="02000500030200090000" pitchFamily="2" charset="0"/>
              </a:rPr>
              <a:t> bis zum </a:t>
            </a:r>
            <a:r>
              <a:rPr lang="de-DE" sz="2400" dirty="0" err="1" smtClean="0">
                <a:latin typeface="MV Boli" panose="02000500030200090000" pitchFamily="2" charset="0"/>
                <a:cs typeface="MV Boli" panose="02000500030200090000" pitchFamily="2" charset="0"/>
              </a:rPr>
              <a:t>Rifugio</a:t>
            </a:r>
            <a:r>
              <a:rPr lang="de-DE" sz="2400" dirty="0" smtClean="0">
                <a:latin typeface="MV Boli" panose="02000500030200090000" pitchFamily="2" charset="0"/>
                <a:cs typeface="MV Boli" panose="02000500030200090000" pitchFamily="2" charset="0"/>
              </a:rPr>
              <a:t> !</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5546811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utzer\Desktop\GTA\GTA 10 San  Giovanni - Rif Campeta\IMG_61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0772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1986" name="Picture 2" descr="C:\Users\Nutzer\Desktop\GTA\GTA 10 San  Giovanni - Rif Campeta\2017 GTA-50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908720"/>
            <a:ext cx="845820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879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96000"/>
          </a:schemeClr>
        </a:solidFill>
        <a:effectLst/>
      </p:bgPr>
    </p:bg>
    <p:spTree>
      <p:nvGrpSpPr>
        <p:cNvPr id="1" name=""/>
        <p:cNvGrpSpPr/>
        <p:nvPr/>
      </p:nvGrpSpPr>
      <p:grpSpPr>
        <a:xfrm>
          <a:off x="0" y="0"/>
          <a:ext cx="0" cy="0"/>
          <a:chOff x="0" y="0"/>
          <a:chExt cx="0" cy="0"/>
        </a:xfrm>
      </p:grpSpPr>
      <p:pic>
        <p:nvPicPr>
          <p:cNvPr id="43010" name="Picture 2" descr="C:\Users\Nutzer\Desktop\GTA\GTA 10 San  Giovanni - Rif Campeta\2017 GTA-5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523695"/>
            <a:ext cx="8676456" cy="5352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486179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4034" name="Picture 2" descr="C:\Users\Nutzer\Desktop\GTA\GTA 10 San  Giovanni - Rif Campeta\2017 GTA-5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6084" y="862263"/>
            <a:ext cx="8524388"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5459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3250" name="Picture 2" descr="C:\Users\Nutzer\Desktop\GTA\GTA 10 San  Giovanni - Rif Campeta\20170724_1738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5740" y="857250"/>
            <a:ext cx="859536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7351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Nutzer\Desktop\GTA\GTA 10 San  Giovanni - Rif Campeta\2017 GTA-50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0"/>
            <a:ext cx="9349741" cy="685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7861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0178" name="Picture 2" descr="C:\Users\Nutzer\Desktop\GTA\GTA 10 San  Giovanni - Rif Campeta\2017 GTA-51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5760" y="862263"/>
            <a:ext cx="848106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0421245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5300" name="Picture 4" descr="C:\Users\Nutzer\Desktop\GTA\GTA 10 San  Giovanni - Rif Campeta\20170724_18311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36712"/>
            <a:ext cx="8832029"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70585" y="6165304"/>
            <a:ext cx="5396029" cy="461665"/>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die Poebene – direkt unter uns ...</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6227644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6146" name="Picture 2" descr="C:\Users\Nutzer\Desktop\GTA\GTA Heiner\IMG_56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46715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utzer\Desktop\GTA\GTA 10 San  Giovanni - Rif Campeta\IMG_32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579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6322" name="Picture 2" descr="C:\Users\Nutzer\Desktop\GTA\GTA 10 San  Giovanni - Rif Campeta\20170724_1750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2900" y="857250"/>
            <a:ext cx="861822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395536" y="6185439"/>
            <a:ext cx="7452681" cy="400110"/>
          </a:xfrm>
          <a:prstGeom prst="rect">
            <a:avLst/>
          </a:prstGeom>
          <a:noFill/>
        </p:spPr>
        <p:txBody>
          <a:bodyPr wrap="none" rtlCol="0">
            <a:spAutoFit/>
          </a:bodyPr>
          <a:lstStyle/>
          <a:p>
            <a:r>
              <a:rPr lang="de-DE" sz="2000" dirty="0" smtClean="0">
                <a:latin typeface="MV Boli" panose="02000500030200090000" pitchFamily="2" charset="0"/>
                <a:cs typeface="MV Boli" panose="02000500030200090000" pitchFamily="2" charset="0"/>
              </a:rPr>
              <a:t>... </a:t>
            </a:r>
            <a:r>
              <a:rPr lang="de-DE" sz="2000" dirty="0">
                <a:latin typeface="MV Boli" panose="02000500030200090000" pitchFamily="2" charset="0"/>
                <a:cs typeface="MV Boli" panose="02000500030200090000" pitchFamily="2" charset="0"/>
              </a:rPr>
              <a:t>u</a:t>
            </a:r>
            <a:r>
              <a:rPr lang="de-DE" sz="2000" dirty="0" smtClean="0">
                <a:latin typeface="MV Boli" panose="02000500030200090000" pitchFamily="2" charset="0"/>
                <a:cs typeface="MV Boli" panose="02000500030200090000" pitchFamily="2" charset="0"/>
              </a:rPr>
              <a:t>nd bei genialer Fernsicht: Blick auf den Monte </a:t>
            </a:r>
            <a:r>
              <a:rPr lang="de-DE" sz="2000" dirty="0" err="1" smtClean="0">
                <a:latin typeface="MV Boli" panose="02000500030200090000" pitchFamily="2" charset="0"/>
                <a:cs typeface="MV Boli" panose="02000500030200090000" pitchFamily="2" charset="0"/>
              </a:rPr>
              <a:t>Viso</a:t>
            </a:r>
            <a:r>
              <a:rPr lang="de-DE" sz="2000" dirty="0" smtClean="0">
                <a:latin typeface="MV Boli" panose="02000500030200090000" pitchFamily="2" charset="0"/>
                <a:cs typeface="MV Boli" panose="02000500030200090000" pitchFamily="2" charset="0"/>
              </a:rPr>
              <a:t> ...</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3838649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Nutzer\Desktop\GTA\GTA 10 San  Giovanni - Rif Campeta\IMG_61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7195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70658" name="Picture 2" descr="C:\Users\Nutzer\Desktop\GTA\GTA 10 San  Giovanni - Rif Campeta\20170724_17583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2284961"/>
            <a:ext cx="8595360" cy="2340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256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6802" name="Picture 2" descr="C:\Users\Nutzer\Desktop\GTA\GTA 10 San  Giovanni - Rif Campeta\Unbenannt-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4160" y="2528412"/>
            <a:ext cx="8903021" cy="1919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4968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9394" name="Picture 2" descr="C:\Users\Nutzer\Desktop\GTA\GTA 10 San  Giovanni - Rif Campeta\20170724_1753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4320" y="692696"/>
            <a:ext cx="855532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5536" y="6133457"/>
            <a:ext cx="4778872" cy="400110"/>
          </a:xfrm>
          <a:prstGeom prst="rect">
            <a:avLst/>
          </a:prstGeom>
          <a:noFill/>
        </p:spPr>
        <p:txBody>
          <a:bodyPr wrap="none" rtlCol="0">
            <a:spAutoFit/>
          </a:bodyPr>
          <a:lstStyle/>
          <a:p>
            <a:r>
              <a:rPr lang="de-DE" sz="2000" dirty="0" smtClean="0">
                <a:latin typeface="MV Boli" panose="02000500030200090000" pitchFamily="2" charset="0"/>
                <a:cs typeface="MV Boli" panose="02000500030200090000" pitchFamily="2" charset="0"/>
              </a:rPr>
              <a:t>... </a:t>
            </a:r>
            <a:r>
              <a:rPr lang="de-DE" sz="2000" dirty="0">
                <a:latin typeface="MV Boli" panose="02000500030200090000" pitchFamily="2" charset="0"/>
                <a:cs typeface="MV Boli" panose="02000500030200090000" pitchFamily="2" charset="0"/>
              </a:rPr>
              <a:t>u</a:t>
            </a:r>
            <a:r>
              <a:rPr lang="de-DE" sz="2000" dirty="0" smtClean="0">
                <a:latin typeface="MV Boli" panose="02000500030200090000" pitchFamily="2" charset="0"/>
                <a:cs typeface="MV Boli" panose="02000500030200090000" pitchFamily="2" charset="0"/>
              </a:rPr>
              <a:t>nd auf die Monte Rosa Gruppe...</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8531031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Nutzer\Desktop\GTA\GTA 10 San  Giovanni - Rif Campeta\IMG_3235.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4722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Nutzer\Desktop\GTA\GTA 10 San  Giovanni - Rif Campeta\IMG_6189.JPG"/>
          <p:cNvPicPr>
            <a:picLocks noChangeAspect="1" noChangeArrowheads="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906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69634" name="Picture 2" descr="C:\Users\Nutzer\Desktop\GTA\MIX\Zwischenablage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1908805"/>
            <a:ext cx="8676456"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7185651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4754" name="Picture 2" descr="C:\Users\Nutzer\Desktop\GTA\GTA 10 San  Giovanni - Rif Campeta\2017 GTA-5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957887"/>
            <a:ext cx="8932984" cy="5015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9524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Tag1 Forno - SanGottardo\2017 GTA-07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8520" y="-1091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475656" y="404664"/>
            <a:ext cx="7175362" cy="954107"/>
          </a:xfrm>
          <a:prstGeom prst="rect">
            <a:avLst/>
          </a:prstGeom>
          <a:noFill/>
        </p:spPr>
        <p:txBody>
          <a:bodyPr wrap="none" rtlCol="0">
            <a:spAutoFit/>
          </a:bodyPr>
          <a:lstStyle/>
          <a:p>
            <a:r>
              <a:rPr lang="de-DE" sz="3200" b="1" dirty="0" smtClean="0">
                <a:latin typeface="MV Boli" panose="02000500030200090000" pitchFamily="2" charset="0"/>
                <a:cs typeface="MV Boli" panose="02000500030200090000" pitchFamily="2" charset="0"/>
              </a:rPr>
              <a:t>Blick zurück auf </a:t>
            </a:r>
            <a:r>
              <a:rPr lang="de-DE" sz="3200" b="1" dirty="0">
                <a:latin typeface="MV Boli" panose="02000500030200090000" pitchFamily="2" charset="0"/>
                <a:cs typeface="MV Boli" panose="02000500030200090000" pitchFamily="2" charset="0"/>
              </a:rPr>
              <a:t>Campino del </a:t>
            </a:r>
            <a:r>
              <a:rPr lang="de-DE" sz="3200" b="1" dirty="0" smtClean="0">
                <a:latin typeface="MV Boli" panose="02000500030200090000" pitchFamily="2" charset="0"/>
                <a:cs typeface="MV Boli" panose="02000500030200090000" pitchFamily="2" charset="0"/>
              </a:rPr>
              <a:t>Monte</a:t>
            </a:r>
            <a:endParaRPr lang="de-DE" sz="3200" b="1" dirty="0">
              <a:latin typeface="MV Boli" panose="02000500030200090000" pitchFamily="2" charset="0"/>
              <a:cs typeface="MV Boli" panose="02000500030200090000" pitchFamily="2" charset="0"/>
            </a:endParaRPr>
          </a:p>
          <a:p>
            <a:r>
              <a:rPr lang="de-DE" sz="2400" b="1" dirty="0" smtClean="0">
                <a:latin typeface="MV Boli" panose="02000500030200090000" pitchFamily="2" charset="0"/>
                <a:cs typeface="MV Boli" panose="02000500030200090000" pitchFamily="2" charset="0"/>
              </a:rPr>
              <a:t> </a:t>
            </a:r>
            <a:endParaRPr lang="de-DE" sz="24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3323278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Nutzer\Desktop\GTA\GTA 10 San  Giovanni - Rif Campeta\2017 GTA-53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5740"/>
            <a:ext cx="93040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5536" y="5589240"/>
            <a:ext cx="3326552" cy="830997"/>
          </a:xfrm>
          <a:prstGeom prst="rect">
            <a:avLst/>
          </a:prstGeom>
          <a:solidFill>
            <a:schemeClr val="bg1">
              <a:alpha val="61000"/>
            </a:schemeClr>
          </a:solidFill>
        </p:spPr>
        <p:txBody>
          <a:bodyPr wrap="none" rtlCol="0">
            <a:spAutoFit/>
          </a:bodyPr>
          <a:lstStyle/>
          <a:p>
            <a:r>
              <a:rPr lang="de-DE" sz="2400" dirty="0" smtClean="0">
                <a:latin typeface="MV Boli" panose="02000500030200090000" pitchFamily="2" charset="0"/>
                <a:cs typeface="MV Boli" panose="02000500030200090000" pitchFamily="2" charset="0"/>
              </a:rPr>
              <a:t>Das einzige Problem: </a:t>
            </a:r>
          </a:p>
          <a:p>
            <a:r>
              <a:rPr lang="de-DE" sz="2400" dirty="0" smtClean="0">
                <a:latin typeface="MV Boli" panose="02000500030200090000" pitchFamily="2" charset="0"/>
                <a:cs typeface="MV Boli" panose="02000500030200090000" pitchFamily="2" charset="0"/>
              </a:rPr>
              <a:t>es war saukalt...</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88481511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Nutzer\Desktop\GTA\GTA 10 San  Giovanni - Rif Campeta\IMG_62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688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5" descr="C:\Users\Nutzer\Desktop\GTA\GTA Tag 11 Rif Campeta - Trovinasse\IMG_62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9552" y="682352"/>
            <a:ext cx="3768492" cy="5383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C:\Users\Nutzer\Desktop\GTA\GTA 10 San  Giovanni - Rif Campeta\IMG_622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61696" y="682353"/>
            <a:ext cx="3854064" cy="5408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2708" name="Picture 4" descr="C:\Users\Nutzer\Desktop\GTA\GTA Tag 11 Rif Campeta - Trovinasse\IMG_6237.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309" b="76312" l="31916" r="80758"/>
                    </a14:imgEffect>
                  </a14:imgLayer>
                </a14:imgProps>
              </a:ext>
              <a:ext uri="{28A0092B-C50C-407E-A947-70E740481C1C}">
                <a14:useLocalDpi xmlns:a14="http://schemas.microsoft.com/office/drawing/2010/main"/>
              </a:ext>
            </a:extLst>
          </a:blip>
          <a:srcRect l="32284" r="23223" b="23650"/>
          <a:stretch/>
        </p:blipFill>
        <p:spPr bwMode="auto">
          <a:xfrm rot="20316884">
            <a:off x="2235710" y="3753514"/>
            <a:ext cx="2157356" cy="277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2088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15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6082" name="Picture 2" descr="C:\Users\Nutzer\Desktop\GTA\GTA 10 San  Giovanni - Rif Campeta\2017 GTA-508.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16343"/>
          <a:stretch/>
        </p:blipFill>
        <p:spPr bwMode="auto">
          <a:xfrm>
            <a:off x="4139952" y="385227"/>
            <a:ext cx="4358576" cy="2924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083" name="Picture 3" descr="C:\Users\Nutzer\Desktop\GTA\GTA 10 San  Giovanni - Rif Campeta\2017 GTA-50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8848" y="385227"/>
            <a:ext cx="2867685" cy="198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084" name="Picture 4" descr="C:\Users\Nutzer\Desktop\GTA\GTA 10 San  Giovanni - Rif Campeta\20170724_17395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851920" y="3589761"/>
            <a:ext cx="4358576" cy="2983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085" name="Picture 5" descr="C:\Users\Nutzer\Desktop\GTA\GTA 10 San  Giovanni - Rif Campeta\20170724_17392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9206" y="2614576"/>
            <a:ext cx="2226968" cy="3959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31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4" descr="C:\Users\Nutzer\Desktop\GTA\MIX\Zwischenablage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016" y="367435"/>
            <a:ext cx="3838571" cy="60212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Nutzer\Desktop\GTA\joh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49557" y="2397525"/>
            <a:ext cx="4735688" cy="3179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1758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7586" name="Picture 2" descr="C:\Users\Nutzer\Desktop\GTA\GTA 10 San  Giovanni - Rif Campeta\IMG_62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7490" y="1124744"/>
            <a:ext cx="3840481" cy="5480681"/>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descr="C:\Users\Nutzer\Desktop\GTA\GTA 10 San  Giovanni - Rif Campeta\IMG_621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754790">
            <a:off x="1786062" y="295077"/>
            <a:ext cx="4138336" cy="2470271"/>
          </a:xfrm>
          <a:prstGeom prst="round2DiagRect">
            <a:avLst>
              <a:gd name="adj1" fmla="val 48372"/>
              <a:gd name="adj2" fmla="val 8757"/>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4467741" y="2852936"/>
            <a:ext cx="4392488" cy="3293209"/>
          </a:xfrm>
          <a:prstGeom prst="rect">
            <a:avLst/>
          </a:prstGeom>
          <a:noFill/>
        </p:spPr>
        <p:txBody>
          <a:bodyPr wrap="square" rtlCol="0">
            <a:spAutoFit/>
          </a:bodyPr>
          <a:lstStyle/>
          <a:p>
            <a:r>
              <a:rPr lang="de-DE" sz="2600" b="1" dirty="0" smtClean="0">
                <a:latin typeface="MV Boli" panose="02000500030200090000" pitchFamily="2" charset="0"/>
                <a:cs typeface="MV Boli" panose="02000500030200090000" pitchFamily="2" charset="0"/>
              </a:rPr>
              <a:t>Beim Aufstieg, </a:t>
            </a:r>
            <a:r>
              <a:rPr lang="de-DE" sz="2600" b="1" dirty="0">
                <a:latin typeface="MV Boli" panose="02000500030200090000" pitchFamily="2" charset="0"/>
                <a:cs typeface="MV Boli" panose="02000500030200090000" pitchFamily="2" charset="0"/>
              </a:rPr>
              <a:t>mindestens 150 Höhenmeter </a:t>
            </a:r>
            <a:r>
              <a:rPr lang="de-DE" sz="2600" b="1" dirty="0" smtClean="0">
                <a:latin typeface="MV Boli" panose="02000500030200090000" pitchFamily="2" charset="0"/>
                <a:cs typeface="MV Boli" panose="02000500030200090000" pitchFamily="2" charset="0"/>
              </a:rPr>
              <a:t>unter- halb </a:t>
            </a:r>
            <a:r>
              <a:rPr lang="de-DE" sz="2600" b="1" dirty="0">
                <a:latin typeface="MV Boli" panose="02000500030200090000" pitchFamily="2" charset="0"/>
                <a:cs typeface="MV Boli" panose="02000500030200090000" pitchFamily="2" charset="0"/>
              </a:rPr>
              <a:t>der </a:t>
            </a:r>
            <a:r>
              <a:rPr lang="de-DE" sz="2600" b="1" dirty="0" smtClean="0">
                <a:latin typeface="MV Boli" panose="02000500030200090000" pitchFamily="2" charset="0"/>
                <a:cs typeface="MV Boli" panose="02000500030200090000" pitchFamily="2" charset="0"/>
              </a:rPr>
              <a:t>Hütte stand auf einem Stein mit einem Pfeil :„</a:t>
            </a:r>
            <a:r>
              <a:rPr lang="de-DE" sz="2600" b="1" dirty="0" err="1" smtClean="0">
                <a:latin typeface="MV Boli" panose="02000500030200090000" pitchFamily="2" charset="0"/>
                <a:cs typeface="MV Boli" panose="02000500030200090000" pitchFamily="2" charset="0"/>
              </a:rPr>
              <a:t>ultima</a:t>
            </a:r>
            <a:r>
              <a:rPr lang="de-DE" sz="2600" b="1" dirty="0" smtClean="0">
                <a:latin typeface="MV Boli" panose="02000500030200090000" pitchFamily="2" charset="0"/>
                <a:cs typeface="MV Boli" panose="02000500030200090000" pitchFamily="2" charset="0"/>
              </a:rPr>
              <a:t> </a:t>
            </a:r>
            <a:r>
              <a:rPr lang="de-DE" sz="2600" b="1" dirty="0" err="1" smtClean="0">
                <a:latin typeface="MV Boli" panose="02000500030200090000" pitchFamily="2" charset="0"/>
                <a:cs typeface="MV Boli" panose="02000500030200090000" pitchFamily="2" charset="0"/>
              </a:rPr>
              <a:t>agua</a:t>
            </a:r>
            <a:r>
              <a:rPr lang="de-DE" sz="2600" b="1" dirty="0" smtClean="0">
                <a:latin typeface="MV Boli" panose="02000500030200090000" pitchFamily="2" charset="0"/>
                <a:cs typeface="MV Boli" panose="02000500030200090000" pitchFamily="2" charset="0"/>
              </a:rPr>
              <a:t>“  ....</a:t>
            </a:r>
            <a:br>
              <a:rPr lang="de-DE" sz="2600" b="1" dirty="0" smtClean="0">
                <a:latin typeface="MV Boli" panose="02000500030200090000" pitchFamily="2" charset="0"/>
                <a:cs typeface="MV Boli" panose="02000500030200090000" pitchFamily="2" charset="0"/>
              </a:rPr>
            </a:br>
            <a:r>
              <a:rPr lang="de-DE" sz="2600" b="1" dirty="0" smtClean="0">
                <a:latin typeface="MV Boli" panose="02000500030200090000" pitchFamily="2" charset="0"/>
                <a:cs typeface="MV Boli" panose="02000500030200090000" pitchFamily="2" charset="0"/>
              </a:rPr>
              <a:t>Zu blöd, dass  keiner von uns begriffen hat, was das bedeutet....</a:t>
            </a:r>
            <a:endParaRPr lang="de-DE" sz="2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0976351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175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8130" name="Picture 2" descr="C:\Users\Nutzer\Desktop\GTA\GTA 10 San  Giovanni - Rif Campeta\20170724_1741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030" y="1030239"/>
            <a:ext cx="85725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C:\Users\Nutzer\Desktop\GTA\GTA 10 San  Giovanni - Rif Campeta\2017 GTA-5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561532" y="1771632"/>
            <a:ext cx="6006010" cy="3371795"/>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4478640" y="488887"/>
            <a:ext cx="4291970" cy="3170099"/>
          </a:xfrm>
          <a:prstGeom prst="rect">
            <a:avLst/>
          </a:prstGeom>
          <a:solidFill>
            <a:schemeClr val="bg1">
              <a:alpha val="33000"/>
            </a:schemeClr>
          </a:solidFill>
        </p:spPr>
        <p:txBody>
          <a:bodyPr wrap="square" rtlCol="0">
            <a:spAutoFit/>
          </a:bodyPr>
          <a:lstStyle/>
          <a:p>
            <a:r>
              <a:rPr lang="de-DE" sz="2000" b="1" dirty="0" smtClean="0">
                <a:latin typeface="Bradley Hand ITC" panose="03070402050302030203" pitchFamily="66" charset="0"/>
              </a:rPr>
              <a:t>Es ist nicht möglich, ein </a:t>
            </a:r>
            <a:r>
              <a:rPr lang="de-DE" sz="2000" b="1" dirty="0">
                <a:latin typeface="Bradley Hand ITC" panose="03070402050302030203" pitchFamily="66" charset="0"/>
              </a:rPr>
              <a:t>Refugio in Metern zu messen oder </a:t>
            </a:r>
            <a:r>
              <a:rPr lang="de-DE" sz="2000" b="1" dirty="0" smtClean="0">
                <a:latin typeface="Bradley Hand ITC" panose="03070402050302030203" pitchFamily="66" charset="0"/>
              </a:rPr>
              <a:t>sein Gewicht </a:t>
            </a:r>
            <a:r>
              <a:rPr lang="de-DE" sz="2000" b="1" dirty="0">
                <a:latin typeface="Bradley Hand ITC" panose="03070402050302030203" pitchFamily="66" charset="0"/>
              </a:rPr>
              <a:t>in Kilogramm zu bestimmen, </a:t>
            </a:r>
            <a:r>
              <a:rPr lang="de-DE" sz="2000" b="1" dirty="0" smtClean="0">
                <a:latin typeface="Bradley Hand ITC" panose="03070402050302030203" pitchFamily="66" charset="0"/>
              </a:rPr>
              <a:t>genau so wenig wie </a:t>
            </a:r>
            <a:r>
              <a:rPr lang="de-DE" sz="2000" b="1" dirty="0">
                <a:latin typeface="Bradley Hand ITC" panose="03070402050302030203" pitchFamily="66" charset="0"/>
              </a:rPr>
              <a:t>es </a:t>
            </a:r>
            <a:r>
              <a:rPr lang="de-DE" sz="2000" b="1" dirty="0" smtClean="0">
                <a:latin typeface="Bradley Hand ITC" panose="03070402050302030203" pitchFamily="66" charset="0"/>
              </a:rPr>
              <a:t>möglich ist, eine Sommerbrise abzugrenzen oder den </a:t>
            </a:r>
            <a:r>
              <a:rPr lang="de-DE" sz="2000" b="1" dirty="0">
                <a:latin typeface="Bradley Hand ITC" panose="03070402050302030203" pitchFamily="66" charset="0"/>
              </a:rPr>
              <a:t>Duft einer Rose zu </a:t>
            </a:r>
            <a:r>
              <a:rPr lang="de-DE" sz="2000" b="1" dirty="0" smtClean="0">
                <a:latin typeface="Bradley Hand ITC" panose="03070402050302030203" pitchFamily="66" charset="0"/>
              </a:rPr>
              <a:t>berechnen. </a:t>
            </a:r>
            <a:r>
              <a:rPr lang="de-DE" sz="2000" b="1" dirty="0">
                <a:latin typeface="Bradley Hand ITC" panose="03070402050302030203" pitchFamily="66" charset="0"/>
              </a:rPr>
              <a:t>Ein Refugio ist </a:t>
            </a:r>
            <a:r>
              <a:rPr lang="de-DE" sz="2000" b="1" dirty="0" smtClean="0">
                <a:latin typeface="Bradley Hand ITC" panose="03070402050302030203" pitchFamily="66" charset="0"/>
              </a:rPr>
              <a:t>gleichzusetzen </a:t>
            </a:r>
            <a:r>
              <a:rPr lang="de-DE" sz="2000" b="1" dirty="0">
                <a:latin typeface="Bradley Hand ITC" panose="03070402050302030203" pitchFamily="66" charset="0"/>
              </a:rPr>
              <a:t>mit Freundschaft, Liebe und der Aufmerksamkeit für die Freude, die </a:t>
            </a:r>
            <a:r>
              <a:rPr lang="de-DE" sz="2000" b="1" dirty="0" smtClean="0">
                <a:latin typeface="Bradley Hand ITC" panose="03070402050302030203" pitchFamily="66" charset="0"/>
              </a:rPr>
              <a:t>in ihm herrscht!</a:t>
            </a:r>
            <a:endParaRPr lang="de-DE" sz="2000" b="1" dirty="0">
              <a:latin typeface="Bradley Hand ITC" panose="03070402050302030203" pitchFamily="66" charset="0"/>
            </a:endParaRPr>
          </a:p>
        </p:txBody>
      </p:sp>
    </p:spTree>
    <p:extLst>
      <p:ext uri="{BB962C8B-B14F-4D97-AF65-F5344CB8AC3E}">
        <p14:creationId xmlns:p14="http://schemas.microsoft.com/office/powerpoint/2010/main" val="82324463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0-#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3490" name="Picture 2" descr="C:\Users\Nutzer\Desktop\GTA\GTA 10 San  Giovanni - Rif Campeta\2017 GTA-5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616" y="1099630"/>
            <a:ext cx="8719864" cy="489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6807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9154" name="Picture 2" descr="C:\Users\Nutzer\Desktop\GTA\GTA 10 San  Giovanni - Rif Campeta\20170724_1905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664547">
            <a:off x="251520" y="533459"/>
            <a:ext cx="3416404" cy="1921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5" name="Picture 3" descr="C:\Users\Nutzer\Desktop\GTA\GTA 10 San  Giovanni - Rif Campeta\20170724_1929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52524">
            <a:off x="5148064" y="424185"/>
            <a:ext cx="3804931" cy="2140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6" name="Picture 4" descr="C:\Users\Nutzer\Desktop\GTA\GTA 10 San  Giovanni - Rif Campeta\20170724_19525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77269">
            <a:off x="245773" y="4149080"/>
            <a:ext cx="4187957" cy="235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7" name="Picture 5" descr="C:\Users\Nutzer\Desktop\GTA\GTA 10 San  Giovanni - Rif Campeta\20170724_195727.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998315">
            <a:off x="2544282" y="1919918"/>
            <a:ext cx="3474974" cy="265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8" name="Picture 6" descr="C:\Users\Nutzer\Desktop\GTA\GTA 10 San  Giovanni - Rif Campeta\20170724_20111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81344" y="4210819"/>
            <a:ext cx="3968440"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254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8610" name="Picture 2" descr="C:\Users\Nutzer\Desktop\GTA\GTA 10 San  Giovanni - Rif Campeta\20170724_2109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57250"/>
            <a:ext cx="875538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3816748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utzer\Desktop\GTA\GTA Heiner\IMG_568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738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4514" name="Picture 2" descr="C:\Users\Nutzer\Desktop\GTA\GTA 10 San  Giovanni - Rif Campeta\2017 GTA-5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862263"/>
            <a:ext cx="8208912"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0068840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Nutzer\Desktop\GTA\GTA 10 San  Giovanni - Rif Campeta\IMG_62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5930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80899" name="Picture 3" descr="C:\Users\Nutzer\Desktop\GTA\GTA Tag 11 Rif Campeta - Trovinasse\2017 GTA-54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87"/>
          <a:stretch/>
        </p:blipFill>
        <p:spPr bwMode="auto">
          <a:xfrm>
            <a:off x="2891" y="47074"/>
            <a:ext cx="931762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5536" y="764704"/>
            <a:ext cx="7338869" cy="1200329"/>
          </a:xfrm>
          <a:prstGeom prst="rect">
            <a:avLst/>
          </a:prstGeom>
          <a:noFill/>
        </p:spPr>
        <p:txBody>
          <a:bodyPr wrap="none" rtlCol="0">
            <a:spAutoFit/>
          </a:bodyPr>
          <a:lstStyle/>
          <a:p>
            <a:r>
              <a:rPr lang="de-DE" sz="3600" b="1" dirty="0" smtClean="0">
                <a:solidFill>
                  <a:srgbClr val="FF0000"/>
                </a:solidFill>
                <a:latin typeface="MV Boli" panose="02000500030200090000" pitchFamily="2" charset="0"/>
                <a:cs typeface="MV Boli" panose="02000500030200090000" pitchFamily="2" charset="0"/>
              </a:rPr>
              <a:t>Tag 10, Dienstag</a:t>
            </a:r>
          </a:p>
          <a:p>
            <a:r>
              <a:rPr lang="de-DE" sz="3600" b="1" dirty="0" err="1" smtClean="0">
                <a:latin typeface="MV Boli" panose="02000500030200090000" pitchFamily="2" charset="0"/>
                <a:cs typeface="MV Boli" panose="02000500030200090000" pitchFamily="2" charset="0"/>
              </a:rPr>
              <a:t>Rif</a:t>
            </a:r>
            <a:r>
              <a:rPr lang="de-DE" sz="3600" b="1" dirty="0" smtClean="0">
                <a:latin typeface="MV Boli" panose="02000500030200090000" pitchFamily="2" charset="0"/>
                <a:cs typeface="MV Boli" panose="02000500030200090000" pitchFamily="2" charset="0"/>
              </a:rPr>
              <a:t> </a:t>
            </a:r>
            <a:r>
              <a:rPr lang="de-DE" sz="3600" b="1" dirty="0" err="1" smtClean="0">
                <a:latin typeface="MV Boli" panose="02000500030200090000" pitchFamily="2" charset="0"/>
                <a:cs typeface="MV Boli" panose="02000500030200090000" pitchFamily="2" charset="0"/>
              </a:rPr>
              <a:t>Capanna</a:t>
            </a:r>
            <a:r>
              <a:rPr lang="de-DE" sz="3600" b="1" dirty="0" smtClean="0">
                <a:latin typeface="MV Boli" panose="02000500030200090000" pitchFamily="2" charset="0"/>
                <a:cs typeface="MV Boli" panose="02000500030200090000" pitchFamily="2" charset="0"/>
              </a:rPr>
              <a:t> Renata- </a:t>
            </a:r>
            <a:r>
              <a:rPr lang="de-DE" sz="3600" b="1" dirty="0" err="1" smtClean="0">
                <a:latin typeface="MV Boli" panose="02000500030200090000" pitchFamily="2" charset="0"/>
                <a:cs typeface="MV Boli" panose="02000500030200090000" pitchFamily="2" charset="0"/>
              </a:rPr>
              <a:t>Trovinasse</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2150288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7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75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17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9875" name="Picture 3" descr="C:\Users\Nutzer\Desktop\GTA\GTA Tag 11 Rif Campeta - Trovinasse\2017 GTA-5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655838" y="-3236913"/>
            <a:ext cx="540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79877" name="Picture 5" descr="C:\Users\Nutzer\Desktop\GTA\GTA Tag 11 Rif Campeta - Trovinasse\2017 GTA-54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448727" y="1248210"/>
            <a:ext cx="6198045" cy="4078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rot="209625">
            <a:off x="5104816" y="379787"/>
            <a:ext cx="2448272" cy="3381796"/>
            <a:chOff x="5956929" y="2030184"/>
            <a:chExt cx="2764507" cy="4091197"/>
          </a:xfrm>
        </p:grpSpPr>
        <p:pic>
          <p:nvPicPr>
            <p:cNvPr id="79878" name="Picture 6" descr="C:\Users\Nutzer\Desktop\GTA\GTA Tag 11 Rif Campeta - Trovinasse\IMG_6236.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l="22776" b="14287"/>
            <a:stretch/>
          </p:blipFill>
          <p:spPr bwMode="auto">
            <a:xfrm rot="775572">
              <a:off x="5956929" y="2030184"/>
              <a:ext cx="2764507" cy="40911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Gerade Verbindung 2"/>
            <p:cNvCxnSpPr/>
            <p:nvPr/>
          </p:nvCxnSpPr>
          <p:spPr>
            <a:xfrm flipV="1">
              <a:off x="6734432" y="4065423"/>
              <a:ext cx="144016" cy="721370"/>
            </a:xfrm>
            <a:prstGeom prst="line">
              <a:avLst/>
            </a:prstGeom>
            <a:ln w="28575">
              <a:solidFill>
                <a:srgbClr val="7A0000"/>
              </a:solidFill>
            </a:ln>
          </p:spPr>
          <p:style>
            <a:lnRef idx="1">
              <a:schemeClr val="accent2"/>
            </a:lnRef>
            <a:fillRef idx="0">
              <a:schemeClr val="accent2"/>
            </a:fillRef>
            <a:effectRef idx="0">
              <a:schemeClr val="accent2"/>
            </a:effectRef>
            <a:fontRef idx="minor">
              <a:schemeClr val="tx1"/>
            </a:fontRef>
          </p:style>
        </p:cxnSp>
      </p:grpSp>
      <p:sp>
        <p:nvSpPr>
          <p:cNvPr id="2" name="Textfeld 1"/>
          <p:cNvSpPr txBox="1"/>
          <p:nvPr/>
        </p:nvSpPr>
        <p:spPr>
          <a:xfrm>
            <a:off x="5097963" y="4022143"/>
            <a:ext cx="3672408" cy="2308324"/>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Das Thermometer geht richtig...</a:t>
            </a:r>
          </a:p>
          <a:p>
            <a:r>
              <a:rPr lang="de-DE" sz="2400" dirty="0" smtClean="0">
                <a:latin typeface="MV Boli" panose="02000500030200090000" pitchFamily="2" charset="0"/>
                <a:cs typeface="MV Boli" panose="02000500030200090000" pitchFamily="2" charset="0"/>
              </a:rPr>
              <a:t>Jetzt weiß ich, warum ich den dicken Pulli </a:t>
            </a:r>
            <a:r>
              <a:rPr lang="de-DE" sz="2400" smtClean="0">
                <a:latin typeface="MV Boli" panose="02000500030200090000" pitchFamily="2" charset="0"/>
                <a:cs typeface="MV Boli" panose="02000500030200090000" pitchFamily="2" charset="0"/>
              </a:rPr>
              <a:t>und den Anorak </a:t>
            </a:r>
            <a:r>
              <a:rPr lang="de-DE" sz="2400" dirty="0" smtClean="0">
                <a:latin typeface="MV Boli" panose="02000500030200090000" pitchFamily="2" charset="0"/>
                <a:cs typeface="MV Boli" panose="02000500030200090000" pitchFamily="2" charset="0"/>
              </a:rPr>
              <a:t>mitgeschleppt habe...</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96497298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par>
                          <p:cTn id="10" fill="hold">
                            <p:stCondLst>
                              <p:cond delay="1500"/>
                            </p:stCondLst>
                            <p:childTnLst>
                              <p:par>
                                <p:cTn id="11" presetID="10" presetClass="entr" presetSubtype="0" fill="hold" grpId="0" nodeType="after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Nutzer\Desktop\GTA\GTA Tag 11 Rif Campeta - Trovinasse\IMG_624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0348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2946" name="Picture 2" descr="C:\Users\Nutzer\Desktop\GTA\GTA Tag 11 Rif Campeta - Trovinasse\IMG_62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600" y="1070969"/>
            <a:ext cx="3867894" cy="5157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947" name="Picture 3" descr="C:\Users\Nutzer\Desktop\GTA\GTA Tag 11 Rif Campeta - Trovinasse\IMG_624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03648" y="337841"/>
            <a:ext cx="4320480" cy="3354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949" name="Picture 5" descr="C:\Users\Nutzer\Desktop\GTA\GTA Tag 11 Rif Campeta - Trovinasse\IMG_626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4508097" y="3068960"/>
            <a:ext cx="4258409" cy="2898531"/>
          </a:xfrm>
          <a:prstGeom prst="roundRect">
            <a:avLst>
              <a:gd name="adj" fmla="val 1088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436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 calcmode="lin" valueType="num">
                                      <p:cBhvr>
                                        <p:cTn id="7" dur="1500" fill="hold"/>
                                        <p:tgtEl>
                                          <p:spTgt spid="82947"/>
                                        </p:tgtEl>
                                        <p:attrNameLst>
                                          <p:attrName>ppt_w</p:attrName>
                                        </p:attrNameLst>
                                      </p:cBhvr>
                                      <p:tavLst>
                                        <p:tav tm="0">
                                          <p:val>
                                            <p:fltVal val="0"/>
                                          </p:val>
                                        </p:tav>
                                        <p:tav tm="100000">
                                          <p:val>
                                            <p:strVal val="#ppt_w"/>
                                          </p:val>
                                        </p:tav>
                                      </p:tavLst>
                                    </p:anim>
                                    <p:anim calcmode="lin" valueType="num">
                                      <p:cBhvr>
                                        <p:cTn id="8" dur="1500" fill="hold"/>
                                        <p:tgtEl>
                                          <p:spTgt spid="82947"/>
                                        </p:tgtEl>
                                        <p:attrNameLst>
                                          <p:attrName>ppt_h</p:attrName>
                                        </p:attrNameLst>
                                      </p:cBhvr>
                                      <p:tavLst>
                                        <p:tav tm="0">
                                          <p:val>
                                            <p:fltVal val="0"/>
                                          </p:val>
                                        </p:tav>
                                        <p:tav tm="100000">
                                          <p:val>
                                            <p:strVal val="#ppt_h"/>
                                          </p:val>
                                        </p:tav>
                                      </p:tavLst>
                                    </p:anim>
                                    <p:animEffect transition="in" filter="fade">
                                      <p:cBhvr>
                                        <p:cTn id="9" dur="1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descr="C:\Users\Nutzer\Desktop\GTA\GTA Tag 11 Rif Campeta - Trovinasse\2017 GTA-550.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504" y="1043892"/>
            <a:ext cx="8820472" cy="4951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39552" y="6187061"/>
            <a:ext cx="2972289"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Lago di </a:t>
            </a:r>
            <a:r>
              <a:rPr lang="de-DE" sz="2800" dirty="0" err="1" smtClean="0">
                <a:latin typeface="MV Boli" panose="02000500030200090000" pitchFamily="2" charset="0"/>
                <a:cs typeface="MV Boli" panose="02000500030200090000" pitchFamily="2" charset="0"/>
              </a:rPr>
              <a:t>Mucrone</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182176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Nutzer\Desktop\GTA\GTA Tag 11 Rif Campeta - Trovinasse\IMG_62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5343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Nutzer\Desktop\GTA\GTA Tag 11 Rif Campeta - Trovinasse\2017 GTA-553.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1"/>
            <a:ext cx="9120376" cy="686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3504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Nutzer\Desktop\GTA\GTA Tag 11 Rif Campeta - Trovinasse\IMG_62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7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utzer\Desktop\GTA\Tag1 Forno - SanGottardo\IMG_5670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95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9510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Nutzer\Desktop\GTA\GTA Tag 11 Rif Campeta - Trovinasse\IMG_62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98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6018" name="Picture 2" descr="C:\Users\Nutzer\Desktop\GTA\GTA Tag 11 Rif Campeta - Trovinasse\IMG_625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39551" y="637952"/>
            <a:ext cx="4248472" cy="5863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685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122" name="Picture 2" descr="C:\Users\Nutzer\Desktop\GTA\GTA Tag 11 Rif Campeta - Trovinasse\2017 GTA-554 b.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51520" y="1048901"/>
            <a:ext cx="8748464" cy="4911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486377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146" name="Picture 2" descr="C:\Users\Nutzer\Desktop\GTA\GTA Tag 11 Rif Campeta - Trovinasse\IMG_6274.JPG"/>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27936" y="908720"/>
            <a:ext cx="3766892" cy="502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5" descr="C:\Users\Nutzer\Desktop\GTA\GTA Tag 11 Rif Campeta - Trovinasse\IMG_6271.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788024" y="908720"/>
            <a:ext cx="3766892" cy="5022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750497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170" name="Picture 2" descr="C:\Users\Nutzer\Desktop\GTA\GTA Tag 11 Rif Campeta - Trovinasse\20170725_1235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857250"/>
            <a:ext cx="86868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5857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20" name="Picture 4" descr="C:\Users\Nutzer\Desktop\GTA\GTA Tag 11 Rif Campeta - Trovinasse\IMG_62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Nutzer\Desktop\GTA\GTA Tag 11 Rif Campeta - Trovinasse\20170725_1237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928" y="4581128"/>
            <a:ext cx="3635896" cy="2045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68750" y="5475933"/>
            <a:ext cx="3946914" cy="646331"/>
          </a:xfrm>
          <a:prstGeom prst="rect">
            <a:avLst/>
          </a:prstGeom>
          <a:noFill/>
        </p:spPr>
        <p:txBody>
          <a:bodyPr wrap="none" rtlCol="0">
            <a:spAutoFit/>
          </a:bodyPr>
          <a:lstStyle/>
          <a:p>
            <a:r>
              <a:rPr lang="de-DE" sz="3600" dirty="0" smtClean="0">
                <a:latin typeface="MV Boli" panose="02000500030200090000" pitchFamily="2" charset="0"/>
                <a:cs typeface="MV Boli" panose="02000500030200090000" pitchFamily="2" charset="0"/>
              </a:rPr>
              <a:t>Mittagsrast am: </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689645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nodeType="afterEffect">
                                  <p:stCondLst>
                                    <p:cond delay="25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1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194" name="Picture 2" descr="C:\Users\Nutzer\Desktop\GTA\GTA Tag 11 Rif Campeta - Trovinasse\20170725_12363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57250"/>
            <a:ext cx="874776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868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utzer\Desktop\GTA\GTA Tag 11 Rif Campeta - Trovinasse\2017 GTA-55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409" y="0"/>
            <a:ext cx="9168409" cy="688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818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utzer\Desktop\GTA\GTA Tag 11 Rif Campeta - Trovinasse\IMG_62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6072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2290" name="Picture 2" descr="C:\Users\Nutzer\Desktop\GTA\GTA Tag 11 Rif Campeta - Trovinasse\IMG_629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9552" y="231716"/>
            <a:ext cx="4246270" cy="6309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C:\Users\Nutzer\Desktop\GTA\Blumen etc\GTA 6  0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4555" y="2060848"/>
            <a:ext cx="3168352" cy="1778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64088" y="4174434"/>
            <a:ext cx="3168352" cy="2366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6628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3000">
              <a:schemeClr val="accent4">
                <a:lumMod val="40000"/>
                <a:lumOff val="60000"/>
              </a:schemeClr>
            </a:gs>
            <a:gs pos="0">
              <a:schemeClr val="bg1">
                <a:lumMod val="85000"/>
              </a:schemeClr>
            </a:gs>
            <a:gs pos="33000">
              <a:schemeClr val="accent1">
                <a:tint val="44500"/>
                <a:satMod val="160000"/>
              </a:schemeClr>
            </a:gs>
            <a:gs pos="100000">
              <a:schemeClr val="accent1">
                <a:tint val="23500"/>
                <a:satMod val="16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6840760" cy="1224136"/>
          </a:xfrm>
        </p:spPr>
        <p:txBody>
          <a:bodyPr/>
          <a:lstStyle/>
          <a:p>
            <a:r>
              <a:rPr lang="de-DE" b="1" dirty="0" smtClean="0">
                <a:latin typeface="Bradley Hand ITC" panose="03070402050302030203" pitchFamily="66" charset="0"/>
              </a:rPr>
              <a:t>Flughafen Bergamo</a:t>
            </a:r>
            <a:endParaRPr lang="de-DE" b="1" dirty="0">
              <a:latin typeface="Bradley Hand ITC" panose="03070402050302030203" pitchFamily="66" charset="0"/>
            </a:endParaRPr>
          </a:p>
        </p:txBody>
      </p:sp>
      <p:pic>
        <p:nvPicPr>
          <p:cNvPr id="3074" name="Picture 2" descr="C:\Users\Nutzer\Desktop\GTA\Tag1 Forno - SanGottardo\2017 GTA-0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28" y="0"/>
            <a:ext cx="9349441" cy="6861231"/>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a:xfrm>
            <a:off x="2915816" y="620688"/>
            <a:ext cx="5842992" cy="964704"/>
          </a:xfrm>
        </p:spPr>
        <p:txBody>
          <a:bodyPr>
            <a:normAutofit/>
          </a:bodyPr>
          <a:lstStyle/>
          <a:p>
            <a:pPr marL="0" indent="0">
              <a:buNone/>
            </a:pPr>
            <a:r>
              <a:rPr lang="de-DE" sz="4400" b="1" dirty="0" smtClean="0">
                <a:latin typeface="MV Boli" panose="02000500030200090000" pitchFamily="2" charset="0"/>
                <a:cs typeface="MV Boli" panose="02000500030200090000" pitchFamily="2" charset="0"/>
              </a:rPr>
              <a:t>Flughafen Bergamo</a:t>
            </a:r>
            <a:endParaRPr lang="de-DE" sz="44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9645771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GTA Heiner\IMG_56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8525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3" descr="C:\Users\Nutzer\Desktop\GTA\GTA Tag 11 Rif Campeta - Trovinasse\IMG_629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9952" y="294792"/>
            <a:ext cx="4677984" cy="6237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Nutzer\Desktop\GTA\Blumen etc\IMG_606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40072" y="3078529"/>
            <a:ext cx="3696076" cy="2956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C:\Users\Nutzer\Desktop\GTA\Blumen etc\IMG_5841.JPG"/>
          <p:cNvPicPr>
            <a:picLocks noChangeAspect="1" noChangeArrowheads="1"/>
          </p:cNvPicPr>
          <p:nvPr/>
        </p:nvPicPr>
        <p:blipFill rotWithShape="1">
          <a:blip r:embed="rId4"/>
          <a:srcRect/>
          <a:stretch/>
        </p:blipFill>
        <p:spPr bwMode="auto">
          <a:xfrm>
            <a:off x="-5927725" y="-6888162"/>
            <a:ext cx="2880000" cy="215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83284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GTA Tag 11 Rif Campeta - Trovinasse\IMG_62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78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GTA Tag 11 Rif Campeta - Trovinasse\IMG_63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483768" y="5975702"/>
            <a:ext cx="6410729" cy="523220"/>
          </a:xfrm>
          <a:prstGeom prst="rect">
            <a:avLst/>
          </a:prstGeom>
          <a:noFill/>
        </p:spPr>
        <p:txBody>
          <a:bodyPr wrap="none" rtlCol="0">
            <a:spAutoFit/>
          </a:bodyPr>
          <a:lstStyle/>
          <a:p>
            <a:r>
              <a:rPr lang="de-DE" sz="2800" dirty="0" smtClean="0">
                <a:solidFill>
                  <a:schemeClr val="bg1"/>
                </a:solidFill>
                <a:latin typeface="MV Boli" panose="02000500030200090000" pitchFamily="2" charset="0"/>
                <a:cs typeface="MV Boli" panose="02000500030200090000" pitchFamily="2" charset="0"/>
              </a:rPr>
              <a:t>Und noch mal die </a:t>
            </a:r>
            <a:r>
              <a:rPr lang="de-DE" sz="2800" dirty="0" err="1" smtClean="0">
                <a:solidFill>
                  <a:schemeClr val="bg1"/>
                </a:solidFill>
                <a:latin typeface="MV Boli" panose="02000500030200090000" pitchFamily="2" charset="0"/>
                <a:cs typeface="MV Boli" panose="02000500030200090000" pitchFamily="2" charset="0"/>
              </a:rPr>
              <a:t>Monterosa</a:t>
            </a:r>
            <a:r>
              <a:rPr lang="de-DE" sz="2800" dirty="0" smtClean="0">
                <a:solidFill>
                  <a:schemeClr val="bg1"/>
                </a:solidFill>
                <a:latin typeface="MV Boli" panose="02000500030200090000" pitchFamily="2" charset="0"/>
                <a:cs typeface="MV Boli" panose="02000500030200090000" pitchFamily="2" charset="0"/>
              </a:rPr>
              <a:t> Gruppe</a:t>
            </a:r>
            <a:endParaRPr lang="de-DE" sz="28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6565523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pic>
        <p:nvPicPr>
          <p:cNvPr id="16386" name="Picture 2" descr="C:\Users\Nutzer\Desktop\GTA\GTA Tag 11 Rif Campeta - Trovinasse\2017 GTA-567.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l="3500"/>
          <a:stretch/>
        </p:blipFill>
        <p:spPr bwMode="auto">
          <a:xfrm>
            <a:off x="179512" y="692696"/>
            <a:ext cx="882396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7065202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7410" name="Picture 2" descr="C:\Users\Nutzer\Desktop\GTA\GTA Tag 11 Rif Campeta - Trovinasse\2017 GTA-57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4500"/>
          <a:stretch/>
        </p:blipFill>
        <p:spPr bwMode="auto">
          <a:xfrm>
            <a:off x="179512" y="862263"/>
            <a:ext cx="873252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247761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8434" name="Picture 2" descr="C:\Users\Nutzer\Desktop\GTA\GTA Tag 11 Rif Campeta - Trovinasse\2017 GTA-57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620688"/>
            <a:ext cx="841248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5" name="Picture 3" descr="C:\Users\Nutzer\Desktop\GTA\GTA Heiner2\20170725_1907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630966">
            <a:off x="5391407" y="3807387"/>
            <a:ext cx="3499688" cy="2199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51520" y="6107819"/>
            <a:ext cx="8158003" cy="400110"/>
          </a:xfrm>
          <a:prstGeom prst="rect">
            <a:avLst/>
          </a:prstGeom>
          <a:noFill/>
        </p:spPr>
        <p:txBody>
          <a:bodyPr wrap="none" rtlCol="0">
            <a:spAutoFit/>
          </a:bodyPr>
          <a:lstStyle/>
          <a:p>
            <a:r>
              <a:rPr lang="de-DE" sz="2000" dirty="0" err="1" smtClean="0">
                <a:latin typeface="MV Boli" panose="02000500030200090000" pitchFamily="2" charset="0"/>
                <a:cs typeface="MV Boli" panose="02000500030200090000" pitchFamily="2" charset="0"/>
              </a:rPr>
              <a:t>puuuh</a:t>
            </a:r>
            <a:r>
              <a:rPr lang="de-DE" sz="2000" dirty="0" smtClean="0">
                <a:latin typeface="MV Boli" panose="02000500030200090000" pitchFamily="2" charset="0"/>
                <a:cs typeface="MV Boli" panose="02000500030200090000" pitchFamily="2" charset="0"/>
              </a:rPr>
              <a:t>, ziemlich fertig: längster Tag mit insgesamt 11 Stunden !!!</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422939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75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9458" name="Picture 2" descr="C:\Users\Nutzer\Desktop\GTA\GTA Tag 11 Rif Campeta - Trovinasse\2017 GTA-5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8010" y="764704"/>
            <a:ext cx="8748464" cy="5133474"/>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4312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utzer\Desktop\2017 GTA-57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6963" y="-3236913"/>
            <a:ext cx="18532476" cy="1040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496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utzer\Desktop\GTA\GTA Tag 11 Rif Campeta - Trovinasse\IMG_63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48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23928" y="4653136"/>
            <a:ext cx="4817651" cy="1938992"/>
          </a:xfrm>
          <a:prstGeom prst="rect">
            <a:avLst/>
          </a:prstGeom>
          <a:solidFill>
            <a:schemeClr val="bg1">
              <a:alpha val="64000"/>
            </a:schemeClr>
          </a:solidFill>
          <a:effectLst>
            <a:softEdge rad="63500"/>
          </a:effectLst>
        </p:spPr>
        <p:txBody>
          <a:bodyPr wrap="square" rtlCol="0">
            <a:spAutoFit/>
          </a:bodyPr>
          <a:lstStyle/>
          <a:p>
            <a:r>
              <a:rPr lang="de-DE" sz="2400" dirty="0" smtClean="0">
                <a:latin typeface="MV Boli" panose="02000500030200090000" pitchFamily="2" charset="0"/>
                <a:cs typeface="MV Boli" panose="02000500030200090000" pitchFamily="2" charset="0"/>
              </a:rPr>
              <a:t>.. Und zum Abschluss noch einmal ein tolles </a:t>
            </a:r>
            <a:r>
              <a:rPr lang="de-DE" sz="2400" dirty="0" err="1" smtClean="0">
                <a:latin typeface="MV Boli" panose="02000500030200090000" pitchFamily="2" charset="0"/>
                <a:cs typeface="MV Boli" panose="02000500030200090000" pitchFamily="2" charset="0"/>
              </a:rPr>
              <a:t>Albergo</a:t>
            </a:r>
            <a:r>
              <a:rPr lang="de-DE" sz="2400" dirty="0" smtClean="0">
                <a:latin typeface="MV Boli" panose="02000500030200090000" pitchFamily="2" charset="0"/>
                <a:cs typeface="MV Boli" panose="02000500030200090000" pitchFamily="2" charset="0"/>
              </a:rPr>
              <a:t> mit wiederum einem super Menu:</a:t>
            </a:r>
          </a:p>
          <a:p>
            <a:r>
              <a:rPr lang="de-DE" sz="2400" dirty="0" smtClean="0">
                <a:latin typeface="MV Boli" panose="02000500030200090000" pitchFamily="2" charset="0"/>
                <a:cs typeface="MV Boli" panose="02000500030200090000" pitchFamily="2" charset="0"/>
              </a:rPr>
              <a:t>Ich liebe die piemontesische Küche !! </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2777621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utzer\Desktop\GTA\Tag 12 Trient\IMG_630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73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51520" y="4869160"/>
            <a:ext cx="8208912" cy="1815882"/>
          </a:xfrm>
          <a:prstGeom prst="rect">
            <a:avLst/>
          </a:prstGeom>
          <a:noFill/>
        </p:spPr>
        <p:txBody>
          <a:bodyPr wrap="square" rtlCol="0">
            <a:spAutoFit/>
          </a:bodyPr>
          <a:lstStyle/>
          <a:p>
            <a:r>
              <a:rPr lang="de-DE" sz="2800" b="1" dirty="0" smtClean="0">
                <a:solidFill>
                  <a:srgbClr val="FF0000"/>
                </a:solidFill>
                <a:latin typeface="MV Boli" panose="02000500030200090000" pitchFamily="2" charset="0"/>
                <a:cs typeface="MV Boli" panose="02000500030200090000" pitchFamily="2" charset="0"/>
              </a:rPr>
              <a:t>Tag 11, Mittwoch</a:t>
            </a:r>
          </a:p>
          <a:p>
            <a:r>
              <a:rPr lang="de-DE" sz="2800" b="1" dirty="0" smtClean="0">
                <a:latin typeface="MV Boli" panose="02000500030200090000" pitchFamily="2" charset="0"/>
                <a:cs typeface="MV Boli" panose="02000500030200090000" pitchFamily="2" charset="0"/>
              </a:rPr>
              <a:t>Die anderen mussten früh den Zug nehmen: </a:t>
            </a:r>
          </a:p>
          <a:p>
            <a:r>
              <a:rPr lang="de-DE" sz="2800" b="1" dirty="0" smtClean="0">
                <a:latin typeface="MV Boli" panose="02000500030200090000" pitchFamily="2" charset="0"/>
                <a:cs typeface="MV Boli" panose="02000500030200090000" pitchFamily="2" charset="0"/>
              </a:rPr>
              <a:t>Deshalb mit dem Bus ins Tal </a:t>
            </a:r>
            <a:br>
              <a:rPr lang="de-DE" sz="2800" b="1" dirty="0" smtClean="0">
                <a:latin typeface="MV Boli" panose="02000500030200090000" pitchFamily="2" charset="0"/>
                <a:cs typeface="MV Boli" panose="02000500030200090000" pitchFamily="2" charset="0"/>
              </a:rPr>
            </a:br>
            <a:r>
              <a:rPr lang="de-DE" sz="2800" b="1" dirty="0" smtClean="0">
                <a:latin typeface="MV Boli" panose="02000500030200090000" pitchFamily="2" charset="0"/>
                <a:cs typeface="MV Boli" panose="02000500030200090000" pitchFamily="2" charset="0"/>
              </a:rPr>
              <a:t>und weiter nach Turin </a:t>
            </a:r>
            <a:endParaRPr lang="de-DE" sz="28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09358276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Nutzer\Desktop\GTA\Tag1 Forno - SanGottardo\2017 GTA-0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2336"/>
            <a:ext cx="9144001" cy="68556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043608" y="260648"/>
            <a:ext cx="4634602" cy="1200329"/>
          </a:xfrm>
          <a:prstGeom prst="rect">
            <a:avLst/>
          </a:prstGeom>
          <a:noFill/>
        </p:spPr>
        <p:txBody>
          <a:bodyPr wrap="none" rtlCol="0">
            <a:spAutoFit/>
          </a:bodyPr>
          <a:lstStyle/>
          <a:p>
            <a:r>
              <a:rPr lang="de-DE" sz="3600" b="1" dirty="0" smtClean="0">
                <a:solidFill>
                  <a:schemeClr val="bg1"/>
                </a:solidFill>
                <a:latin typeface="MV Boli" panose="02000500030200090000" pitchFamily="2" charset="0"/>
                <a:cs typeface="MV Boli" panose="02000500030200090000" pitchFamily="2" charset="0"/>
              </a:rPr>
              <a:t>Auf der Passhöhe:</a:t>
            </a:r>
          </a:p>
          <a:p>
            <a:r>
              <a:rPr lang="de-DE" sz="3600" b="1" dirty="0" err="1" smtClean="0">
                <a:solidFill>
                  <a:schemeClr val="bg1"/>
                </a:solidFill>
                <a:latin typeface="MV Boli" panose="02000500030200090000" pitchFamily="2" charset="0"/>
                <a:cs typeface="MV Boli" panose="02000500030200090000" pitchFamily="2" charset="0"/>
              </a:rPr>
              <a:t>Bocchetta</a:t>
            </a:r>
            <a:r>
              <a:rPr lang="de-DE" sz="3600" b="1" dirty="0" smtClean="0">
                <a:solidFill>
                  <a:schemeClr val="bg1"/>
                </a:solidFill>
                <a:latin typeface="MV Boli" panose="02000500030200090000" pitchFamily="2" charset="0"/>
                <a:cs typeface="MV Boli" panose="02000500030200090000" pitchFamily="2" charset="0"/>
              </a:rPr>
              <a:t> di </a:t>
            </a:r>
            <a:r>
              <a:rPr lang="de-DE" sz="3600" b="1" dirty="0" err="1" smtClean="0">
                <a:solidFill>
                  <a:schemeClr val="bg1"/>
                </a:solidFill>
                <a:latin typeface="MV Boli" panose="02000500030200090000" pitchFamily="2" charset="0"/>
                <a:cs typeface="MV Boli" panose="02000500030200090000" pitchFamily="2" charset="0"/>
              </a:rPr>
              <a:t>Rimella</a:t>
            </a:r>
            <a:endParaRPr lang="de-DE" sz="36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7344959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800" fill="hold"/>
                                        <p:tgtEl>
                                          <p:spTgt spid="2"/>
                                        </p:tgtEl>
                                        <p:attrNameLst>
                                          <p:attrName>ppt_x</p:attrName>
                                        </p:attrNameLst>
                                      </p:cBhvr>
                                      <p:tavLst>
                                        <p:tav tm="0">
                                          <p:val>
                                            <p:strVal val="0-#ppt_w/2"/>
                                          </p:val>
                                        </p:tav>
                                        <p:tav tm="100000">
                                          <p:val>
                                            <p:strVal val="#ppt_x"/>
                                          </p:val>
                                        </p:tav>
                                      </p:tavLst>
                                    </p:anim>
                                    <p:anim calcmode="lin" valueType="num">
                                      <p:cBhvr additive="base">
                                        <p:cTn id="8" dur="18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Tag 12 Trient\IMG_63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2727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Tag 12 Trient\IMG_63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43188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098" name="Picture 2" descr="C:\Users\Nutzer\Desktop\GTA\Tag 12 Trient\2017 GTA-58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0920" y="764704"/>
            <a:ext cx="8744505"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hteck 1"/>
          <p:cNvSpPr/>
          <p:nvPr/>
        </p:nvSpPr>
        <p:spPr>
          <a:xfrm>
            <a:off x="1043608" y="6093296"/>
            <a:ext cx="2988319" cy="523220"/>
          </a:xfrm>
          <a:prstGeom prst="rect">
            <a:avLst/>
          </a:prstGeom>
        </p:spPr>
        <p:txBody>
          <a:bodyPr wrap="none">
            <a:spAutoFit/>
          </a:bodyPr>
          <a:lstStyle/>
          <a:p>
            <a:r>
              <a:rPr lang="de-DE" sz="2800" dirty="0">
                <a:latin typeface="MV Boli" panose="02000500030200090000" pitchFamily="2" charset="0"/>
                <a:cs typeface="MV Boli" panose="02000500030200090000" pitchFamily="2" charset="0"/>
              </a:rPr>
              <a:t>Piazza San Carlo</a:t>
            </a:r>
          </a:p>
        </p:txBody>
      </p:sp>
    </p:spTree>
    <p:extLst>
      <p:ext uri="{BB962C8B-B14F-4D97-AF65-F5344CB8AC3E}">
        <p14:creationId xmlns:p14="http://schemas.microsoft.com/office/powerpoint/2010/main" val="5492688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338" name="Picture 2" descr="C:\Users\Nutzer\Desktop\GTA\Tag 12 Trient\2017 GTA-60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862263"/>
            <a:ext cx="864685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hteck 1"/>
          <p:cNvSpPr/>
          <p:nvPr/>
        </p:nvSpPr>
        <p:spPr>
          <a:xfrm>
            <a:off x="1043608" y="6237312"/>
            <a:ext cx="2585964" cy="461665"/>
          </a:xfrm>
          <a:prstGeom prst="rect">
            <a:avLst/>
          </a:prstGeom>
        </p:spPr>
        <p:txBody>
          <a:bodyPr wrap="none">
            <a:spAutoFit/>
          </a:bodyPr>
          <a:lstStyle/>
          <a:p>
            <a:r>
              <a:rPr lang="de-DE" sz="2400" dirty="0">
                <a:latin typeface="MV Boli" panose="02000500030200090000" pitchFamily="2" charset="0"/>
                <a:cs typeface="MV Boli" panose="02000500030200090000" pitchFamily="2" charset="0"/>
              </a:rPr>
              <a:t>Piazza San Carlo</a:t>
            </a:r>
          </a:p>
        </p:txBody>
      </p:sp>
    </p:spTree>
    <p:extLst>
      <p:ext uri="{BB962C8B-B14F-4D97-AF65-F5344CB8AC3E}">
        <p14:creationId xmlns:p14="http://schemas.microsoft.com/office/powerpoint/2010/main" val="17382151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descr="C:\Users\Nutzer\Desktop\GTA\Tag 12 Trient\2017 GTA-58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39134" y="1227366"/>
            <a:ext cx="6469940"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508104" y="5330418"/>
            <a:ext cx="3491880" cy="923330"/>
          </a:xfrm>
          <a:prstGeom prst="rect">
            <a:avLst/>
          </a:prstGeom>
          <a:noFill/>
        </p:spPr>
        <p:txBody>
          <a:bodyPr wrap="square" rtlCol="0">
            <a:spAutoFit/>
          </a:bodyPr>
          <a:lstStyle/>
          <a:p>
            <a:r>
              <a:rPr lang="de-DE" dirty="0" smtClean="0">
                <a:latin typeface="MV Boli" panose="02000500030200090000" pitchFamily="2" charset="0"/>
                <a:cs typeface="MV Boli" panose="02000500030200090000" pitchFamily="2" charset="0"/>
              </a:rPr>
              <a:t>... Wie man sehen kann, </a:t>
            </a:r>
            <a:br>
              <a:rPr lang="de-DE" dirty="0" smtClean="0">
                <a:latin typeface="MV Boli" panose="02000500030200090000" pitchFamily="2" charset="0"/>
                <a:cs typeface="MV Boli" panose="02000500030200090000" pitchFamily="2" charset="0"/>
              </a:rPr>
            </a:br>
            <a:r>
              <a:rPr lang="de-DE" dirty="0" smtClean="0">
                <a:latin typeface="MV Boli" panose="02000500030200090000" pitchFamily="2" charset="0"/>
                <a:cs typeface="MV Boli" panose="02000500030200090000" pitchFamily="2" charset="0"/>
              </a:rPr>
              <a:t>liegt Turin nicht weit von den Bergen weg !</a:t>
            </a:r>
            <a:endParaRPr lang="de-DE"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526092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122" name="Picture 2" descr="C:\Users\Nutzer\Desktop\GTA\Tag 12 Trient\2017 GTA-58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6"/>
          <a:stretch/>
        </p:blipFill>
        <p:spPr bwMode="auto">
          <a:xfrm>
            <a:off x="323528" y="692696"/>
            <a:ext cx="8496944"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27584" y="6165304"/>
            <a:ext cx="5968301"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Und immer wieder Arkadengänge !</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5122179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feld 1"/>
          <p:cNvSpPr txBox="1"/>
          <p:nvPr/>
        </p:nvSpPr>
        <p:spPr>
          <a:xfrm>
            <a:off x="683568" y="6165304"/>
            <a:ext cx="5658921"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Im Hintergrund der Königspalast</a:t>
            </a:r>
            <a:endParaRPr lang="de-DE" sz="2800" dirty="0">
              <a:latin typeface="MV Boli" panose="02000500030200090000" pitchFamily="2" charset="0"/>
              <a:cs typeface="MV Boli" panose="02000500030200090000" pitchFamily="2" charset="0"/>
            </a:endParaRPr>
          </a:p>
        </p:txBody>
      </p:sp>
      <p:pic>
        <p:nvPicPr>
          <p:cNvPr id="1026" name="Picture 2" descr="C:\Users\Nutzer\Desktop\GTA\Tag 12 Trient\2017 GTA-58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692696"/>
            <a:ext cx="8570949" cy="513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56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6386" name="Picture 2" descr="C:\Users\Nutzer\Desktop\GTA\Tag 12 Trient\2017 GTA-6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902020"/>
            <a:ext cx="8629095"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hteck 1"/>
          <p:cNvSpPr/>
          <p:nvPr/>
        </p:nvSpPr>
        <p:spPr>
          <a:xfrm>
            <a:off x="827584" y="6165304"/>
            <a:ext cx="2552302" cy="461665"/>
          </a:xfrm>
          <a:prstGeom prst="rect">
            <a:avLst/>
          </a:prstGeom>
        </p:spPr>
        <p:txBody>
          <a:bodyPr wrap="none">
            <a:spAutoFit/>
          </a:bodyPr>
          <a:lstStyle/>
          <a:p>
            <a:r>
              <a:rPr lang="de-DE" sz="2400" dirty="0" smtClean="0">
                <a:latin typeface="MV Boli" panose="02000500030200090000" pitchFamily="2" charset="0"/>
                <a:cs typeface="MV Boli" panose="02000500030200090000" pitchFamily="2" charset="0"/>
              </a:rPr>
              <a:t>Palazzo </a:t>
            </a:r>
            <a:r>
              <a:rPr lang="de-DE" sz="2400" dirty="0" err="1" smtClean="0">
                <a:latin typeface="MV Boli" panose="02000500030200090000" pitchFamily="2" charset="0"/>
                <a:cs typeface="MV Boli" panose="02000500030200090000" pitchFamily="2" charset="0"/>
              </a:rPr>
              <a:t>Madama</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11072800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1" name="Picture 3" descr="C:\Users\Nutzer\Desktop\GTA\Tag 12 Trient\2017 GTA-60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8381" y="692696"/>
            <a:ext cx="8618259"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683568" y="6165304"/>
            <a:ext cx="3477234" cy="584775"/>
          </a:xfrm>
          <a:prstGeom prst="rect">
            <a:avLst/>
          </a:prstGeom>
          <a:noFill/>
        </p:spPr>
        <p:txBody>
          <a:bodyPr wrap="none" rtlCol="0">
            <a:spAutoFit/>
          </a:bodyPr>
          <a:lstStyle/>
          <a:p>
            <a:r>
              <a:rPr lang="de-DE" sz="3200" dirty="0" smtClean="0">
                <a:latin typeface="MV Boli" panose="02000500030200090000" pitchFamily="2" charset="0"/>
                <a:cs typeface="MV Boli" panose="02000500030200090000" pitchFamily="2" charset="0"/>
              </a:rPr>
              <a:t>Der Turiner Dom</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349574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170" name="Picture 2" descr="C:\Users\Nutzer\Desktop\GTA\Tag 12 Trient\2017 GTA-59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20" y="862263"/>
            <a:ext cx="8566951"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67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utzer\Desktop\GTA\Tag1 Forno - SanGottardo\2017 GTA-0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 b="-23"/>
          <a:stretch/>
        </p:blipFill>
        <p:spPr bwMode="auto">
          <a:xfrm>
            <a:off x="0" y="0"/>
            <a:ext cx="9252520"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549645" y="4725144"/>
            <a:ext cx="7039106" cy="1754326"/>
          </a:xfrm>
          <a:prstGeom prst="rect">
            <a:avLst/>
          </a:prstGeom>
          <a:solidFill>
            <a:schemeClr val="tx2">
              <a:lumMod val="20000"/>
              <a:lumOff val="80000"/>
              <a:alpha val="34000"/>
            </a:schemeClr>
          </a:solidFill>
          <a:effectLst>
            <a:glow rad="127000">
              <a:schemeClr val="bg1">
                <a:alpha val="0"/>
              </a:schemeClr>
            </a:glow>
            <a:softEdge rad="203200"/>
          </a:effectLst>
        </p:spPr>
        <p:txBody>
          <a:bodyPr wrap="none" rtlCol="0">
            <a:spAutoFit/>
          </a:bodyPr>
          <a:lstStyle/>
          <a:p>
            <a:r>
              <a:rPr lang="de-DE" sz="3600" b="1" dirty="0" smtClean="0">
                <a:solidFill>
                  <a:schemeClr val="bg1"/>
                </a:solidFill>
                <a:latin typeface="MV Boli" panose="02000500030200090000" pitchFamily="2" charset="0"/>
                <a:cs typeface="MV Boli" panose="02000500030200090000" pitchFamily="2" charset="0"/>
              </a:rPr>
              <a:t>Resis Zwiebeltechnik – </a:t>
            </a:r>
          </a:p>
          <a:p>
            <a:r>
              <a:rPr lang="de-DE" sz="3600" b="1" dirty="0" smtClean="0">
                <a:solidFill>
                  <a:schemeClr val="bg1"/>
                </a:solidFill>
                <a:latin typeface="MV Boli" panose="02000500030200090000" pitchFamily="2" charset="0"/>
                <a:cs typeface="MV Boli" panose="02000500030200090000" pitchFamily="2" charset="0"/>
              </a:rPr>
              <a:t>beeindruckend: </a:t>
            </a:r>
          </a:p>
          <a:p>
            <a:r>
              <a:rPr lang="de-DE" sz="3600" b="1" dirty="0">
                <a:solidFill>
                  <a:schemeClr val="bg1"/>
                </a:solidFill>
                <a:latin typeface="MV Boli" panose="02000500030200090000" pitchFamily="2" charset="0"/>
                <a:cs typeface="MV Boli" panose="02000500030200090000" pitchFamily="2" charset="0"/>
              </a:rPr>
              <a:t>g</a:t>
            </a:r>
            <a:r>
              <a:rPr lang="de-DE" sz="3600" b="1" dirty="0" smtClean="0">
                <a:solidFill>
                  <a:schemeClr val="bg1"/>
                </a:solidFill>
                <a:latin typeface="MV Boli" panose="02000500030200090000" pitchFamily="2" charset="0"/>
                <a:cs typeface="MV Boli" panose="02000500030200090000" pitchFamily="2" charset="0"/>
              </a:rPr>
              <a:t>efühlt mindestens 7 Lagen.....</a:t>
            </a:r>
            <a:endParaRPr lang="de-DE" sz="36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803491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194" name="Picture 2" descr="C:\Users\Nutzer\Desktop\GTA\Tag 12 Trient\2017 GTA-59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50678"/>
            <a:ext cx="8744505"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611560" y="6151665"/>
            <a:ext cx="3522118"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Römisches Stadttor</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1968650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482" name="Picture 2" descr="C:\Users\Nutzer\Desktop\GTA\Tag 12 Trient\2017 GTA-6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908720"/>
            <a:ext cx="8676456" cy="4870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899592" y="6227350"/>
            <a:ext cx="1936749"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Am Markt</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0303729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434" name="Picture 2" descr="C:\Users\Nutzer\Desktop\GTA\Tag 12 Trient\2017 GTA-6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5107" y="862263"/>
            <a:ext cx="8540318"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213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18000"/>
                <a:lumOff val="82000"/>
                <a:alpha val="92000"/>
              </a:schemeClr>
            </a:gs>
            <a:gs pos="100000">
              <a:schemeClr val="accent1">
                <a:tint val="23500"/>
                <a:satMod val="16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3314" name="Picture 2" descr="C:\Users\Nutzer\Desktop\GTA\Tag 12 Trient\2017 GTA-6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4197432" y="1787344"/>
            <a:ext cx="5976664" cy="3355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Grafik 3"/>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6072" y="2309901"/>
            <a:ext cx="4246124" cy="284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097580">
            <a:off x="616683" y="344487"/>
            <a:ext cx="2259330" cy="221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166880" y="5478322"/>
            <a:ext cx="5224507" cy="830997"/>
          </a:xfrm>
          <a:prstGeom prst="rect">
            <a:avLst/>
          </a:prstGeom>
          <a:noFill/>
        </p:spPr>
        <p:txBody>
          <a:bodyPr wrap="none" rtlCol="0">
            <a:spAutoFit/>
          </a:bodyPr>
          <a:lstStyle/>
          <a:p>
            <a:r>
              <a:rPr lang="de-DE" sz="2400" dirty="0" smtClean="0">
                <a:latin typeface="MV Boli" panose="02000500030200090000" pitchFamily="2" charset="0"/>
                <a:cs typeface="MV Boli" panose="02000500030200090000" pitchFamily="2" charset="0"/>
              </a:rPr>
              <a:t>Absolut geniales </a:t>
            </a:r>
            <a:r>
              <a:rPr lang="de-DE" sz="2400" dirty="0" err="1" smtClean="0">
                <a:latin typeface="MV Boli" panose="02000500030200090000" pitchFamily="2" charset="0"/>
                <a:cs typeface="MV Boli" panose="02000500030200090000" pitchFamily="2" charset="0"/>
              </a:rPr>
              <a:t>Hostel</a:t>
            </a:r>
            <a:r>
              <a:rPr lang="de-DE" sz="2400" dirty="0" smtClean="0">
                <a:latin typeface="MV Boli" panose="02000500030200090000" pitchFamily="2" charset="0"/>
                <a:cs typeface="MV Boli" panose="02000500030200090000" pitchFamily="2" charset="0"/>
              </a:rPr>
              <a:t> – </a:t>
            </a:r>
            <a:br>
              <a:rPr lang="de-DE" sz="2400" dirty="0" smtClean="0">
                <a:latin typeface="MV Boli" panose="02000500030200090000" pitchFamily="2" charset="0"/>
                <a:cs typeface="MV Boli" panose="02000500030200090000" pitchFamily="2" charset="0"/>
              </a:rPr>
            </a:br>
            <a:r>
              <a:rPr lang="de-DE" sz="2400" dirty="0" smtClean="0">
                <a:latin typeface="MV Boli" panose="02000500030200090000" pitchFamily="2" charset="0"/>
                <a:cs typeface="MV Boli" panose="02000500030200090000" pitchFamily="2" charset="0"/>
              </a:rPr>
              <a:t>mit Privatzimmern, ganz zentral !</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9872677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290" name="Picture 2" descr="C:\Users\Nutzer\Desktop\GTA\Tag 12 Trient\2017 GTA-59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62263"/>
            <a:ext cx="861134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827584" y="6156012"/>
            <a:ext cx="4764446"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Blick aus dem Hotelzimmer</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832434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1506" name="Picture 2" descr="C:\Users\Nutzer\Desktop\GTA\Tag 13 Mailand\2017 GTA-6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508" y="0"/>
            <a:ext cx="9288028" cy="6858000"/>
          </a:xfrm>
          <a:prstGeom prst="rect">
            <a:avLst/>
          </a:prstGeom>
          <a:solidFill>
            <a:srgbClr val="FFFFFF">
              <a:shade val="85000"/>
            </a:srgbClr>
          </a:solidFill>
          <a:ln w="190500" cap="rnd">
            <a:noFill/>
          </a:ln>
          <a:effectLst>
            <a:outerShdw blurRad="50000" algn="tl" rotWithShape="0">
              <a:srgbClr val="000000">
                <a:alpha val="41000"/>
              </a:srgbClr>
            </a:outerShdw>
          </a:effectLst>
          <a:extLst/>
        </p:spPr>
      </p:pic>
      <p:sp>
        <p:nvSpPr>
          <p:cNvPr id="3" name="Textfeld 2"/>
          <p:cNvSpPr txBox="1"/>
          <p:nvPr/>
        </p:nvSpPr>
        <p:spPr>
          <a:xfrm>
            <a:off x="467544" y="4725144"/>
            <a:ext cx="5267789" cy="1661993"/>
          </a:xfrm>
          <a:prstGeom prst="rect">
            <a:avLst/>
          </a:prstGeom>
          <a:noFill/>
        </p:spPr>
        <p:txBody>
          <a:bodyPr wrap="none" rtlCol="0">
            <a:spAutoFit/>
          </a:bodyPr>
          <a:lstStyle/>
          <a:p>
            <a:r>
              <a:rPr lang="de-DE" sz="3400" b="1" dirty="0" smtClean="0">
                <a:solidFill>
                  <a:srgbClr val="FF0000"/>
                </a:solidFill>
                <a:latin typeface="MV Boli" panose="02000500030200090000" pitchFamily="2" charset="0"/>
                <a:cs typeface="MV Boli" panose="02000500030200090000" pitchFamily="2" charset="0"/>
              </a:rPr>
              <a:t>Tag 12, Donnerstag </a:t>
            </a:r>
          </a:p>
          <a:p>
            <a:r>
              <a:rPr lang="de-DE" sz="3400" b="1" dirty="0" smtClean="0">
                <a:solidFill>
                  <a:schemeClr val="bg1"/>
                </a:solidFill>
                <a:latin typeface="MV Boli" panose="02000500030200090000" pitchFamily="2" charset="0"/>
                <a:cs typeface="MV Boli" panose="02000500030200090000" pitchFamily="2" charset="0"/>
              </a:rPr>
              <a:t>Turin, </a:t>
            </a:r>
            <a:r>
              <a:rPr lang="de-DE" sz="3400" b="1" dirty="0">
                <a:solidFill>
                  <a:schemeClr val="bg1"/>
                </a:solidFill>
                <a:latin typeface="MV Boli" panose="02000500030200090000" pitchFamily="2" charset="0"/>
                <a:cs typeface="MV Boli" panose="02000500030200090000" pitchFamily="2" charset="0"/>
              </a:rPr>
              <a:t>M</a:t>
            </a:r>
            <a:r>
              <a:rPr lang="de-DE" sz="3400" b="1" dirty="0" smtClean="0">
                <a:solidFill>
                  <a:schemeClr val="bg1"/>
                </a:solidFill>
                <a:latin typeface="MV Boli" panose="02000500030200090000" pitchFamily="2" charset="0"/>
                <a:cs typeface="MV Boli" panose="02000500030200090000" pitchFamily="2" charset="0"/>
              </a:rPr>
              <a:t>ailand </a:t>
            </a:r>
          </a:p>
          <a:p>
            <a:r>
              <a:rPr lang="de-DE" sz="3400" b="1" dirty="0" smtClean="0">
                <a:solidFill>
                  <a:schemeClr val="bg1"/>
                </a:solidFill>
                <a:latin typeface="MV Boli" panose="02000500030200090000" pitchFamily="2" charset="0"/>
                <a:cs typeface="MV Boli" panose="02000500030200090000" pitchFamily="2" charset="0"/>
              </a:rPr>
              <a:t>und Rückflug nach Hause</a:t>
            </a:r>
            <a:endParaRPr lang="de-DE" sz="3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852958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2530" name="Picture 2" descr="C:\Users\Nutzer\Desktop\GTA\Tag 13 Mailand\2017 GTA-6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745" y="692696"/>
            <a:ext cx="8892480" cy="499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539552" y="6021288"/>
            <a:ext cx="7864653"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 am nächsten Morgen Spaziergang zum Po</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91966714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3554" name="Picture 2" descr="C:\Users\Nutzer\Desktop\GTA\Tag 13 Mailand\2017 GTA-6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5535" y="845998"/>
            <a:ext cx="8460419"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4324033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4578" name="Picture 2" descr="C:\Users\Nutzer\Desktop\GTA\Tag 13 Mailand\2017 GTA-62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
          <a:stretch/>
        </p:blipFill>
        <p:spPr bwMode="auto">
          <a:xfrm>
            <a:off x="251520" y="862263"/>
            <a:ext cx="8564006"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0436286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602" name="Picture 2" descr="C:\Users\Nutzer\Desktop\GTA\Tag 13 Mailand\2017 GTA-62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489710" y="3287548"/>
            <a:ext cx="3791618" cy="2490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3" name="Picture 3" descr="C:\Users\Nutzer\Desktop\GTA\Tag 13 Mailand\2017 GTA-62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5293344" y="1717710"/>
            <a:ext cx="4574197" cy="281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4" name="Picture 4" descr="C:\Users\Nutzer\Desktop\GTA\Tag 13 Mailand\2017 GTA-62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2300965" y="2452375"/>
            <a:ext cx="4194378" cy="2964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920728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6386" name="Picture 2" descr="C:\Users\Nutzer\Desktop\GTA\Tag1 Forno - SanGottardo\2017 GTA-08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960" y="-11589"/>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059832" y="5804762"/>
            <a:ext cx="5809604" cy="646331"/>
          </a:xfrm>
          <a:prstGeom prst="rect">
            <a:avLst/>
          </a:prstGeom>
          <a:noFill/>
        </p:spPr>
        <p:txBody>
          <a:bodyPr wrap="none" rtlCol="0">
            <a:spAutoFit/>
          </a:bodyPr>
          <a:lstStyle/>
          <a:p>
            <a:r>
              <a:rPr lang="de-DE" sz="3600" dirty="0" smtClean="0">
                <a:solidFill>
                  <a:schemeClr val="bg1"/>
                </a:solidFill>
                <a:latin typeface="MV Boli" panose="02000500030200090000" pitchFamily="2" charset="0"/>
                <a:cs typeface="MV Boli" panose="02000500030200090000" pitchFamily="2" charset="0"/>
              </a:rPr>
              <a:t>Blick auf die Alpe </a:t>
            </a:r>
            <a:r>
              <a:rPr lang="de-DE" sz="3600" dirty="0" err="1" smtClean="0">
                <a:solidFill>
                  <a:schemeClr val="bg1"/>
                </a:solidFill>
                <a:latin typeface="MV Boli" panose="02000500030200090000" pitchFamily="2" charset="0"/>
                <a:cs typeface="MV Boli" panose="02000500030200090000" pitchFamily="2" charset="0"/>
              </a:rPr>
              <a:t>Pianello</a:t>
            </a:r>
            <a:endParaRPr lang="de-DE" sz="3600" dirty="0">
              <a:solidFill>
                <a:schemeClr val="bg1"/>
              </a:solidFill>
              <a:latin typeface="MV Boli" panose="02000500030200090000" pitchFamily="2" charset="0"/>
              <a:cs typeface="MV Boli" panose="02000500030200090000" pitchFamily="2" charset="0"/>
            </a:endParaRPr>
          </a:p>
        </p:txBody>
      </p:sp>
      <p:sp>
        <p:nvSpPr>
          <p:cNvPr id="3" name="Textfeld 2"/>
          <p:cNvSpPr txBox="1"/>
          <p:nvPr/>
        </p:nvSpPr>
        <p:spPr>
          <a:xfrm>
            <a:off x="2038065" y="1916831"/>
            <a:ext cx="4641014" cy="584775"/>
          </a:xfrm>
          <a:prstGeom prst="rect">
            <a:avLst/>
          </a:prstGeom>
          <a:noFill/>
        </p:spPr>
        <p:txBody>
          <a:bodyPr wrap="none" rtlCol="0">
            <a:spAutoFit/>
          </a:bodyPr>
          <a:lstStyle/>
          <a:p>
            <a:r>
              <a:rPr lang="de-DE" sz="3200" b="1" dirty="0" err="1" smtClean="0">
                <a:solidFill>
                  <a:schemeClr val="bg1"/>
                </a:solidFill>
                <a:latin typeface="MV Boli" panose="02000500030200090000" pitchFamily="2" charset="0"/>
                <a:cs typeface="MV Boli" panose="02000500030200090000" pitchFamily="2" charset="0"/>
              </a:rPr>
              <a:t>Rifugio</a:t>
            </a:r>
            <a:r>
              <a:rPr lang="de-DE" sz="3200" b="1" dirty="0" smtClean="0">
                <a:solidFill>
                  <a:schemeClr val="bg1"/>
                </a:solidFill>
                <a:latin typeface="MV Boli" panose="02000500030200090000" pitchFamily="2" charset="0"/>
                <a:cs typeface="MV Boli" panose="02000500030200090000" pitchFamily="2" charset="0"/>
              </a:rPr>
              <a:t> di </a:t>
            </a:r>
            <a:r>
              <a:rPr lang="de-DE" sz="3200" b="1" dirty="0" err="1" smtClean="0">
                <a:solidFill>
                  <a:schemeClr val="bg1"/>
                </a:solidFill>
                <a:latin typeface="MV Boli" panose="02000500030200090000" pitchFamily="2" charset="0"/>
                <a:cs typeface="MV Boli" panose="02000500030200090000" pitchFamily="2" charset="0"/>
              </a:rPr>
              <a:t>Borgomanéro</a:t>
            </a:r>
            <a:endParaRPr lang="de-DE" sz="3200" b="1" dirty="0">
              <a:solidFill>
                <a:schemeClr val="bg1"/>
              </a:solidFill>
              <a:latin typeface="MV Boli" panose="02000500030200090000" pitchFamily="2" charset="0"/>
              <a:cs typeface="MV Boli" panose="02000500030200090000" pitchFamily="2" charset="0"/>
            </a:endParaRPr>
          </a:p>
        </p:txBody>
      </p:sp>
      <p:sp>
        <p:nvSpPr>
          <p:cNvPr id="7" name="Pfeil nach links 6"/>
          <p:cNvSpPr/>
          <p:nvPr/>
        </p:nvSpPr>
        <p:spPr>
          <a:xfrm rot="18828619">
            <a:off x="855498" y="2865785"/>
            <a:ext cx="1334951" cy="146933"/>
          </a:xfrm>
          <a:prstGeom prst="leftArrow">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9344960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6000"/>
          </a:schemeClr>
        </a:solidFill>
        <a:effectLst/>
      </p:bgPr>
    </p:bg>
    <p:spTree>
      <p:nvGrpSpPr>
        <p:cNvPr id="1" name=""/>
        <p:cNvGrpSpPr/>
        <p:nvPr/>
      </p:nvGrpSpPr>
      <p:grpSpPr>
        <a:xfrm>
          <a:off x="0" y="0"/>
          <a:ext cx="0" cy="0"/>
          <a:chOff x="0" y="0"/>
          <a:chExt cx="0" cy="0"/>
        </a:xfrm>
      </p:grpSpPr>
      <p:pic>
        <p:nvPicPr>
          <p:cNvPr id="11266" name="Picture 2" descr="C:\Users\Nutzer\Desktop\GTA\Tag 12 Trient\2017 GTA-59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518" y="3462961"/>
            <a:ext cx="4636319" cy="3070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7" name="Picture 3" descr="C:\Users\Nutzer\Desktop\GTA\Tag 12 Trient\2017 GTA-59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909991" y="1685694"/>
            <a:ext cx="6339025" cy="3430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descr="C:\Users\Nutzer\Downloads\1200px-IMG_7160_-_Torino_-_Stazione_Porta_Nuova_-_Foto_Giovanni_Dall'Orto_18-Mar-200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2131" y="231598"/>
            <a:ext cx="4535092" cy="301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5868144" y="5733256"/>
            <a:ext cx="2816797" cy="646331"/>
          </a:xfrm>
          <a:prstGeom prst="rect">
            <a:avLst/>
          </a:prstGeom>
          <a:solidFill>
            <a:schemeClr val="bg1">
              <a:alpha val="60000"/>
            </a:schemeClr>
          </a:solidFill>
        </p:spPr>
        <p:txBody>
          <a:bodyPr wrap="none" rtlCol="0">
            <a:spAutoFit/>
          </a:bodyPr>
          <a:lstStyle/>
          <a:p>
            <a:r>
              <a:rPr lang="de-DE" sz="3600" dirty="0" smtClean="0">
                <a:latin typeface="MV Boli" panose="02000500030200090000" pitchFamily="2" charset="0"/>
                <a:cs typeface="MV Boli" panose="02000500030200090000" pitchFamily="2" charset="0"/>
              </a:rPr>
              <a:t>Am Bahnhof</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4463740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362" name="Picture 2" descr="C:\Users\Nutzer\Desktop\GTA\Tag 12 Trient\2017 GTA-60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898024"/>
            <a:ext cx="8655728" cy="513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311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6626" name="Picture 2" descr="C:\Users\Nutzer\Desktop\GTA\Tag 13 Mailand\2017 GTA-6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658" y="476672"/>
            <a:ext cx="8748464" cy="4911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98658" y="5589240"/>
            <a:ext cx="8347353" cy="1015663"/>
          </a:xfrm>
          <a:prstGeom prst="rect">
            <a:avLst/>
          </a:prstGeom>
          <a:noFill/>
        </p:spPr>
        <p:txBody>
          <a:bodyPr wrap="square" rtlCol="0">
            <a:spAutoFit/>
          </a:bodyPr>
          <a:lstStyle/>
          <a:p>
            <a:r>
              <a:rPr lang="de-DE" sz="2000" dirty="0" smtClean="0">
                <a:latin typeface="MV Boli" panose="02000500030200090000" pitchFamily="2" charset="0"/>
                <a:cs typeface="MV Boli" panose="02000500030200090000" pitchFamily="2" charset="0"/>
              </a:rPr>
              <a:t>Der Mailänder Dom – leider nur von außen: die haben mich </a:t>
            </a:r>
            <a:r>
              <a:rPr lang="de-DE" sz="2000" dirty="0">
                <a:latin typeface="MV Boli" panose="02000500030200090000" pitchFamily="2" charset="0"/>
                <a:cs typeface="MV Boli" panose="02000500030200090000" pitchFamily="2" charset="0"/>
              </a:rPr>
              <a:t>m</a:t>
            </a:r>
            <a:r>
              <a:rPr lang="de-DE" sz="2000" dirty="0" smtClean="0">
                <a:latin typeface="MV Boli" panose="02000500030200090000" pitchFamily="2" charset="0"/>
                <a:cs typeface="MV Boli" panose="02000500030200090000" pitchFamily="2" charset="0"/>
              </a:rPr>
              <a:t>it Rucksack nicht reingelassen - und keine Gepäckaufbewahrung weit und breit...</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551809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7650" name="Picture 2" descr="C:\Users\Nutzer\Desktop\GTA\Tag 13 Mailand\2017 GTA-63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65476" y="1392801"/>
            <a:ext cx="5328593" cy="2991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1" name="Picture 3" descr="C:\Users\Nutzer\Desktop\GTA\Tag 13 Mailand\2017 GTA-63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666361" y="1708574"/>
            <a:ext cx="5200107"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3" descr="C:\Users\Nutzer\Desktop\GTA\Tag 13 Mailand\2017 GTA-62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5894244" y="3534144"/>
            <a:ext cx="3404777" cy="2592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4" name="Gerade Verbindung mit Pfeil 3"/>
          <p:cNvCxnSpPr/>
          <p:nvPr/>
        </p:nvCxnSpPr>
        <p:spPr>
          <a:xfrm flipV="1">
            <a:off x="3203848" y="4077072"/>
            <a:ext cx="1440160" cy="23042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179512" y="5733256"/>
            <a:ext cx="3438619" cy="1015663"/>
          </a:xfrm>
          <a:prstGeom prst="rect">
            <a:avLst/>
          </a:prstGeom>
          <a:noFill/>
        </p:spPr>
        <p:txBody>
          <a:bodyPr wrap="square" rtlCol="0">
            <a:spAutoFit/>
          </a:bodyPr>
          <a:lstStyle/>
          <a:p>
            <a:r>
              <a:rPr lang="de-DE" sz="2000" dirty="0" smtClean="0">
                <a:latin typeface="MV Boli" panose="02000500030200090000" pitchFamily="2" charset="0"/>
                <a:cs typeface="MV Boli" panose="02000500030200090000" pitchFamily="2" charset="0"/>
              </a:rPr>
              <a:t>Eine Werbetafel – </a:t>
            </a:r>
          </a:p>
          <a:p>
            <a:r>
              <a:rPr lang="de-DE" sz="2000" dirty="0" smtClean="0">
                <a:latin typeface="MV Boli" panose="02000500030200090000" pitchFamily="2" charset="0"/>
                <a:cs typeface="MV Boli" panose="02000500030200090000" pitchFamily="2" charset="0"/>
              </a:rPr>
              <a:t>soviel zur </a:t>
            </a:r>
            <a:r>
              <a:rPr lang="de-DE" sz="2000" dirty="0" err="1" smtClean="0">
                <a:latin typeface="MV Boli" panose="02000500030200090000" pitchFamily="2" charset="0"/>
                <a:cs typeface="MV Boli" panose="02000500030200090000" pitchFamily="2" charset="0"/>
              </a:rPr>
              <a:t>spirtuellen</a:t>
            </a:r>
            <a:r>
              <a:rPr lang="de-DE" sz="2000" dirty="0" smtClean="0">
                <a:latin typeface="MV Boli" panose="02000500030200090000" pitchFamily="2" charset="0"/>
                <a:cs typeface="MV Boli" panose="02000500030200090000" pitchFamily="2" charset="0"/>
              </a:rPr>
              <a:t> </a:t>
            </a:r>
          </a:p>
          <a:p>
            <a:r>
              <a:rPr lang="de-DE" sz="2000" dirty="0" smtClean="0">
                <a:latin typeface="MV Boli" panose="02000500030200090000" pitchFamily="2" charset="0"/>
                <a:cs typeface="MV Boli" panose="02000500030200090000" pitchFamily="2" charset="0"/>
              </a:rPr>
              <a:t>Bedeutung dieser Kirche</a:t>
            </a:r>
            <a:endParaRPr lang="de-DE" sz="20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51951104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674" name="Picture 2" descr="C:\Users\Nutzer\Desktop\GTA\Tag 13 Mailand\2017 GTA-6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672877" y="1591821"/>
            <a:ext cx="6398495" cy="359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899592" y="5802307"/>
            <a:ext cx="4488729" cy="523220"/>
          </a:xfrm>
          <a:prstGeom prst="rect">
            <a:avLst/>
          </a:prstGeom>
          <a:solidFill>
            <a:schemeClr val="bg1">
              <a:alpha val="67000"/>
            </a:schemeClr>
          </a:solidFill>
          <a:effectLst>
            <a:softEdge rad="25400"/>
          </a:effectLst>
        </p:spPr>
        <p:txBody>
          <a:bodyPr wrap="none" rtlCol="0">
            <a:spAutoFit/>
          </a:bodyPr>
          <a:lstStyle/>
          <a:p>
            <a:r>
              <a:rPr lang="de-DE" sz="2800" dirty="0" smtClean="0">
                <a:latin typeface="MV Boli" panose="02000500030200090000" pitchFamily="2" charset="0"/>
                <a:cs typeface="MV Boli" panose="02000500030200090000" pitchFamily="2" charset="0"/>
              </a:rPr>
              <a:t>Viktor- Emanuel- Passage</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4740147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descr="C:\Users\Nutzer\Desktop\GTA\Tag 13 Mailand\2017 GTA-63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11321" y="980728"/>
            <a:ext cx="8583713" cy="495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C:\Users\Nutzer\Desktop\GTA\Tag 13 Mailand\2017 GTA-6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71530">
            <a:off x="3385518" y="2923167"/>
            <a:ext cx="5163469" cy="2898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142492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1746" name="Picture 2" descr="C:\Users\Nutzer\Desktop\GTA\Tag 13 Mailand\2017 GTA-63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5106" y="908720"/>
            <a:ext cx="8644877" cy="499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611560" y="6165799"/>
            <a:ext cx="5695790" cy="523220"/>
          </a:xfrm>
          <a:prstGeom prst="rect">
            <a:avLst/>
          </a:prstGeom>
          <a:noFill/>
        </p:spPr>
        <p:txBody>
          <a:bodyPr wrap="none" rtlCol="0">
            <a:spAutoFit/>
          </a:bodyPr>
          <a:lstStyle/>
          <a:p>
            <a:r>
              <a:rPr lang="de-DE" sz="2800" dirty="0" smtClean="0">
                <a:latin typeface="MV Boli" panose="02000500030200090000" pitchFamily="2" charset="0"/>
                <a:cs typeface="MV Boli" panose="02000500030200090000" pitchFamily="2" charset="0"/>
              </a:rPr>
              <a:t>Rückflug vom Flughafen Bergamo</a:t>
            </a:r>
            <a:endParaRPr lang="de-DE"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7864606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utzer\Desktop\GTA\Tag1 Forno - SanGottardo\2017 GTA-08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7840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668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3" descr="C:\Users\Nutzer\Desktop\GTA\Tag1 Forno - SanGottardo\2017 GTA-08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22"/>
          <a:stretch/>
        </p:blipFill>
        <p:spPr bwMode="auto">
          <a:xfrm rot="5400000">
            <a:off x="831538" y="999262"/>
            <a:ext cx="6400803"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8312252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Tag1 Forno - SanGottardo\2017 GTA-08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3548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3">
                <a:lumMod val="20000"/>
                <a:lumOff val="80000"/>
              </a:schemeClr>
            </a:gs>
            <a:gs pos="88000">
              <a:schemeClr val="accent3">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42" name="Picture 2" descr="C:\Users\Nutzer\Desktop\GTA\GTA Heiner\IMG_569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88640"/>
            <a:ext cx="5256584" cy="3942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58" name="Picture 2" descr="C:\Users\Nutzer\Desktop\GTA\Tag1 Forno - SanGottardo\2017 GTA-08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51920" y="3084181"/>
            <a:ext cx="4847677" cy="3377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11560" y="5892799"/>
            <a:ext cx="3087705" cy="584775"/>
          </a:xfrm>
          <a:prstGeom prst="rect">
            <a:avLst/>
          </a:prstGeom>
          <a:noFill/>
        </p:spPr>
        <p:txBody>
          <a:bodyPr wrap="none" rtlCol="0">
            <a:spAutoFit/>
          </a:bodyPr>
          <a:lstStyle/>
          <a:p>
            <a:r>
              <a:rPr lang="de-DE" sz="3200" b="1" dirty="0">
                <a:latin typeface="Bradley Hand ITC" panose="03070402050302030203" pitchFamily="66" charset="0"/>
                <a:cs typeface="MV Boli" panose="02000500030200090000" pitchFamily="2" charset="0"/>
              </a:rPr>
              <a:t>(</a:t>
            </a:r>
            <a:r>
              <a:rPr lang="de-DE" sz="3200" b="1" dirty="0" smtClean="0">
                <a:latin typeface="Bradley Hand ITC" panose="03070402050302030203" pitchFamily="66" charset="0"/>
                <a:cs typeface="MV Boli" panose="02000500030200090000" pitchFamily="2" charset="0"/>
              </a:rPr>
              <a:t>fast) wie Mira...</a:t>
            </a:r>
            <a:endParaRPr lang="de-DE" sz="3200" b="1" dirty="0">
              <a:latin typeface="Bradley Hand ITC" panose="03070402050302030203" pitchFamily="66" charset="0"/>
              <a:cs typeface="MV Boli" panose="02000500030200090000" pitchFamily="2" charset="0"/>
            </a:endParaRPr>
          </a:p>
        </p:txBody>
      </p:sp>
    </p:spTree>
    <p:extLst>
      <p:ext uri="{BB962C8B-B14F-4D97-AF65-F5344CB8AC3E}">
        <p14:creationId xmlns:p14="http://schemas.microsoft.com/office/powerpoint/2010/main" val="186748689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utzer\Desktop\GTA\GTA Heiner\IMG_56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923928" y="5229200"/>
            <a:ext cx="4642618" cy="1200329"/>
          </a:xfrm>
          <a:prstGeom prst="rect">
            <a:avLst/>
          </a:prstGeom>
          <a:noFill/>
        </p:spPr>
        <p:txBody>
          <a:bodyPr wrap="none" rtlCol="0">
            <a:spAutoFit/>
          </a:bodyPr>
          <a:lstStyle/>
          <a:p>
            <a:r>
              <a:rPr lang="de-DE" sz="3600" b="1" dirty="0" smtClean="0">
                <a:latin typeface="MV Boli" panose="02000500030200090000" pitchFamily="2" charset="0"/>
                <a:cs typeface="MV Boli" panose="02000500030200090000" pitchFamily="2" charset="0"/>
              </a:rPr>
              <a:t>Blick zurück auf die </a:t>
            </a:r>
          </a:p>
          <a:p>
            <a:r>
              <a:rPr lang="de-DE" sz="3600" b="1" dirty="0" err="1" smtClean="0">
                <a:latin typeface="MV Boli" panose="02000500030200090000" pitchFamily="2" charset="0"/>
                <a:cs typeface="MV Boli" panose="02000500030200090000" pitchFamily="2" charset="0"/>
              </a:rPr>
              <a:t>Bocchetta</a:t>
            </a:r>
            <a:r>
              <a:rPr lang="de-DE" sz="3600" b="1" dirty="0" smtClean="0">
                <a:latin typeface="MV Boli" panose="02000500030200090000" pitchFamily="2" charset="0"/>
                <a:cs typeface="MV Boli" panose="02000500030200090000" pitchFamily="2" charset="0"/>
              </a:rPr>
              <a:t> </a:t>
            </a:r>
            <a:r>
              <a:rPr lang="de-DE" sz="3600" b="1" dirty="0">
                <a:latin typeface="MV Boli" panose="02000500030200090000" pitchFamily="2" charset="0"/>
                <a:cs typeface="MV Boli" panose="02000500030200090000" pitchFamily="2" charset="0"/>
              </a:rPr>
              <a:t>di </a:t>
            </a:r>
            <a:r>
              <a:rPr lang="de-DE" sz="3600" b="1" dirty="0" err="1" smtClean="0">
                <a:latin typeface="MV Boli" panose="02000500030200090000" pitchFamily="2" charset="0"/>
                <a:cs typeface="MV Boli" panose="02000500030200090000" pitchFamily="2" charset="0"/>
              </a:rPr>
              <a:t>Rimella</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43869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28000">
              <a:schemeClr val="accent3">
                <a:lumMod val="20000"/>
                <a:lumOff val="80000"/>
              </a:schemeClr>
            </a:gs>
            <a:gs pos="88000">
              <a:schemeClr val="accent3">
                <a:lumMod val="60000"/>
                <a:lumOff val="4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20482" name="Picture 2" descr="C:\Users\Nutzer\Desktop\GTA\Tag1 Forno - SanGottardo\2017 GTA-0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20688"/>
            <a:ext cx="9144000" cy="5133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7320" y="5945047"/>
            <a:ext cx="4671472" cy="584775"/>
          </a:xfrm>
          <a:prstGeom prst="rect">
            <a:avLst/>
          </a:prstGeom>
          <a:noFill/>
        </p:spPr>
        <p:txBody>
          <a:bodyPr wrap="none" rtlCol="0">
            <a:spAutoFit/>
          </a:bodyPr>
          <a:lstStyle/>
          <a:p>
            <a:r>
              <a:rPr lang="de-DE" sz="3200" dirty="0" smtClean="0">
                <a:latin typeface="MV Boli" panose="02000500030200090000" pitchFamily="2" charset="0"/>
                <a:cs typeface="MV Boli" panose="02000500030200090000" pitchFamily="2" charset="0"/>
              </a:rPr>
              <a:t>Mittagsrast am </a:t>
            </a:r>
            <a:r>
              <a:rPr lang="de-DE" sz="3200" dirty="0" err="1" smtClean="0">
                <a:latin typeface="MV Boli" panose="02000500030200090000" pitchFamily="2" charset="0"/>
                <a:cs typeface="MV Boli" panose="02000500030200090000" pitchFamily="2" charset="0"/>
              </a:rPr>
              <a:t>Rifugio</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70917767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3000">
              <a:schemeClr val="accent4">
                <a:lumMod val="40000"/>
                <a:lumOff val="60000"/>
              </a:schemeClr>
            </a:gs>
            <a:gs pos="0">
              <a:schemeClr val="bg1">
                <a:lumMod val="85000"/>
              </a:schemeClr>
            </a:gs>
            <a:gs pos="33000">
              <a:schemeClr val="accent1">
                <a:tint val="44500"/>
                <a:satMod val="160000"/>
              </a:schemeClr>
            </a:gs>
            <a:gs pos="100000">
              <a:schemeClr val="accent1">
                <a:tint val="23500"/>
                <a:satMod val="160000"/>
              </a:schemeClr>
            </a:gs>
          </a:gsLst>
          <a:path path="circle">
            <a:fillToRect l="100000" t="100000"/>
          </a:path>
        </a:gradFill>
        <a:effectLst/>
      </p:bgPr>
    </p:bg>
    <p:spTree>
      <p:nvGrpSpPr>
        <p:cNvPr id="1" name=""/>
        <p:cNvGrpSpPr/>
        <p:nvPr/>
      </p:nvGrpSpPr>
      <p:grpSpPr>
        <a:xfrm>
          <a:off x="0" y="0"/>
          <a:ext cx="0" cy="0"/>
          <a:chOff x="0" y="0"/>
          <a:chExt cx="0" cy="0"/>
        </a:xfrm>
      </p:grpSpPr>
      <p:pic>
        <p:nvPicPr>
          <p:cNvPr id="4098" name="Picture 2" descr="C:\Users\Nutzer\Desktop\GTA\Tag1 Forno - SanGottardo\2017 GTA-0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0464" y="260648"/>
            <a:ext cx="7848872" cy="4406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descr="C:\Users\Nutzer\Desktop\GTA\Tag1 Forno - SanGottardo\2017 GTA-01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11960" y="4947083"/>
            <a:ext cx="4464496" cy="1710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feld 3"/>
          <p:cNvSpPr txBox="1"/>
          <p:nvPr/>
        </p:nvSpPr>
        <p:spPr>
          <a:xfrm>
            <a:off x="530464" y="5007487"/>
            <a:ext cx="3537480" cy="1200329"/>
          </a:xfrm>
          <a:prstGeom prst="rect">
            <a:avLst/>
          </a:prstGeom>
          <a:noFill/>
        </p:spPr>
        <p:txBody>
          <a:bodyPr wrap="square" rtlCol="0">
            <a:spAutoFit/>
          </a:bodyPr>
          <a:lstStyle/>
          <a:p>
            <a:r>
              <a:rPr lang="de-DE" sz="2400" dirty="0" smtClean="0">
                <a:latin typeface="MV Boli" panose="02000500030200090000" pitchFamily="2" charset="0"/>
                <a:cs typeface="MV Boli" panose="02000500030200090000" pitchFamily="2" charset="0"/>
              </a:rPr>
              <a:t>Mit dem Bus </a:t>
            </a:r>
          </a:p>
          <a:p>
            <a:r>
              <a:rPr lang="de-DE" sz="2400" dirty="0" smtClean="0">
                <a:latin typeface="MV Boli" panose="02000500030200090000" pitchFamily="2" charset="0"/>
                <a:cs typeface="MV Boli" panose="02000500030200090000" pitchFamily="2" charset="0"/>
              </a:rPr>
              <a:t>von Bergamo zum Mailänder Bahnhof.....</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664852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2530" name="Picture 2" descr="C:\Users\Nutzer\Desktop\GTA\Tag1 Forno - SanGottardo\2017 GTA-09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5"/>
          <a:stretch/>
        </p:blipFill>
        <p:spPr bwMode="auto">
          <a:xfrm rot="5400000">
            <a:off x="-706101" y="1378230"/>
            <a:ext cx="6159521" cy="3956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531" name="Picture 3" descr="C:\Users\Nutzer\Desktop\GTA\Tag1 Forno - SanGottardo\2017 GTA-09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3644507" y="1432294"/>
            <a:ext cx="6159522" cy="387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532" name="Picture 4" descr="C:\Users\Nutzer\Desktop\GTA\Tag1 Forno - SanGottardo\2017 GTA-090.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l="32725" t="7083" r="10776" b="7083"/>
          <a:stretch/>
        </p:blipFill>
        <p:spPr bwMode="auto">
          <a:xfrm rot="5400000">
            <a:off x="3437312" y="880882"/>
            <a:ext cx="4645638" cy="396044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940152" y="5511225"/>
            <a:ext cx="2356735" cy="584775"/>
          </a:xfrm>
          <a:prstGeom prst="rect">
            <a:avLst/>
          </a:prstGeom>
          <a:noFill/>
        </p:spPr>
        <p:txBody>
          <a:bodyPr wrap="none" rtlCol="0">
            <a:spAutoFit/>
          </a:bodyPr>
          <a:lstStyle/>
          <a:p>
            <a:r>
              <a:rPr lang="de-DE" sz="3200" b="1" dirty="0" smtClean="0">
                <a:solidFill>
                  <a:schemeClr val="bg1"/>
                </a:solidFill>
                <a:latin typeface="MV Boli" panose="02000500030200090000" pitchFamily="2" charset="0"/>
                <a:cs typeface="MV Boli" panose="02000500030200090000" pitchFamily="2" charset="0"/>
              </a:rPr>
              <a:t>San Giorgio</a:t>
            </a:r>
            <a:endParaRPr lang="de-DE" sz="32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25813085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anim calcmode="lin" valueType="num">
                                      <p:cBhvr>
                                        <p:cTn id="11" dur="2000" fill="hold"/>
                                        <p:tgtEl>
                                          <p:spTgt spid="22532"/>
                                        </p:tgtEl>
                                        <p:attrNameLst>
                                          <p:attrName>ppt_w</p:attrName>
                                        </p:attrNameLst>
                                      </p:cBhvr>
                                      <p:tavLst>
                                        <p:tav tm="0">
                                          <p:val>
                                            <p:fltVal val="0"/>
                                          </p:val>
                                        </p:tav>
                                        <p:tav tm="100000">
                                          <p:val>
                                            <p:strVal val="#ppt_w"/>
                                          </p:val>
                                        </p:tav>
                                      </p:tavLst>
                                    </p:anim>
                                    <p:anim calcmode="lin" valueType="num">
                                      <p:cBhvr>
                                        <p:cTn id="12" dur="2000" fill="hold"/>
                                        <p:tgtEl>
                                          <p:spTgt spid="22532"/>
                                        </p:tgtEl>
                                        <p:attrNameLst>
                                          <p:attrName>ppt_h</p:attrName>
                                        </p:attrNameLst>
                                      </p:cBhvr>
                                      <p:tavLst>
                                        <p:tav tm="0">
                                          <p:val>
                                            <p:fltVal val="0"/>
                                          </p:val>
                                        </p:tav>
                                        <p:tav tm="100000">
                                          <p:val>
                                            <p:strVal val="#ppt_h"/>
                                          </p:val>
                                        </p:tav>
                                      </p:tavLst>
                                    </p:anim>
                                    <p:animEffect transition="in" filter="fade">
                                      <p:cBhvr>
                                        <p:cTn id="13"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266" name="Picture 2" descr="C:\Users\Nutzer\Desktop\GTA\GTA Heiner\IMG_569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688" y="259146"/>
            <a:ext cx="4680520" cy="6240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8454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utzer\Desktop\GTA\GTA Ta 3 San Gottardo -\IMG_77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7385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utzer\Desktop\GTA\GTA Ta 3 San Gottardo -\IMG_77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313" t="-1" b="-4599"/>
          <a:stretch/>
        </p:blipFill>
        <p:spPr bwMode="auto">
          <a:xfrm>
            <a:off x="-324544" y="-20960"/>
            <a:ext cx="9468544" cy="7173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23528" y="5999152"/>
            <a:ext cx="3461204" cy="707886"/>
          </a:xfrm>
          <a:prstGeom prst="rect">
            <a:avLst/>
          </a:prstGeom>
          <a:noFill/>
        </p:spPr>
        <p:txBody>
          <a:bodyPr wrap="none" rtlCol="0">
            <a:spAutoFit/>
          </a:bodyPr>
          <a:lstStyle/>
          <a:p>
            <a:r>
              <a:rPr lang="de-DE" sz="4000" dirty="0" smtClean="0">
                <a:solidFill>
                  <a:schemeClr val="bg1"/>
                </a:solidFill>
                <a:latin typeface="MV Boli" panose="02000500030200090000" pitchFamily="2" charset="0"/>
                <a:cs typeface="MV Boli" panose="02000500030200090000" pitchFamily="2" charset="0"/>
              </a:rPr>
              <a:t>San </a:t>
            </a:r>
            <a:r>
              <a:rPr lang="de-DE" sz="4000" dirty="0" err="1" smtClean="0">
                <a:solidFill>
                  <a:schemeClr val="bg1"/>
                </a:solidFill>
                <a:latin typeface="MV Boli" panose="02000500030200090000" pitchFamily="2" charset="0"/>
                <a:cs typeface="MV Boli" panose="02000500030200090000" pitchFamily="2" charset="0"/>
              </a:rPr>
              <a:t>Gottardo</a:t>
            </a:r>
            <a:endParaRPr lang="de-DE" sz="40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6411111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3">
                <a:lumMod val="44000"/>
                <a:lumOff val="56000"/>
              </a:schemeClr>
            </a:gs>
            <a:gs pos="88000">
              <a:schemeClr val="accent3">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59" y="341855"/>
            <a:ext cx="4507037" cy="6030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Nutzer\Desktop\GTA\GTA Heiner2\20170716_1845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63888" y="3861048"/>
            <a:ext cx="1944216" cy="2892940"/>
          </a:xfrm>
          <a:prstGeom prst="rect">
            <a:avLst/>
          </a:prstGeom>
          <a:solidFill>
            <a:srgbClr val="FFFFFF">
              <a:shade val="85000"/>
            </a:srgbClr>
          </a:solidFill>
          <a:ln w="222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C:\Users\Nutzer\Desktop\GTA\Rita GTA\IMG_774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9115" y="408120"/>
            <a:ext cx="2736145" cy="4104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feld 4"/>
          <p:cNvSpPr txBox="1"/>
          <p:nvPr/>
        </p:nvSpPr>
        <p:spPr>
          <a:xfrm>
            <a:off x="5696843" y="4777894"/>
            <a:ext cx="3330090" cy="1754326"/>
          </a:xfrm>
          <a:prstGeom prst="rect">
            <a:avLst/>
          </a:prstGeom>
          <a:noFill/>
        </p:spPr>
        <p:txBody>
          <a:bodyPr wrap="square" rtlCol="0">
            <a:spAutoFit/>
          </a:bodyPr>
          <a:lstStyle/>
          <a:p>
            <a:r>
              <a:rPr lang="de-DE" sz="3600" b="1" dirty="0" err="1" smtClean="0">
                <a:latin typeface="MV Boli" panose="02000500030200090000" pitchFamily="2" charset="0"/>
                <a:cs typeface="MV Boli" panose="02000500030200090000" pitchFamily="2" charset="0"/>
              </a:rPr>
              <a:t>Albergo</a:t>
            </a:r>
            <a:r>
              <a:rPr lang="de-DE" sz="3600" b="1" dirty="0" smtClean="0">
                <a:latin typeface="MV Boli" panose="02000500030200090000" pitchFamily="2" charset="0"/>
                <a:cs typeface="MV Boli" panose="02000500030200090000" pitchFamily="2" charset="0"/>
              </a:rPr>
              <a:t> Walser in San </a:t>
            </a:r>
            <a:r>
              <a:rPr lang="de-DE" sz="3600" b="1" dirty="0" err="1" smtClean="0">
                <a:latin typeface="MV Boli" panose="02000500030200090000" pitchFamily="2" charset="0"/>
                <a:cs typeface="MV Boli" panose="02000500030200090000" pitchFamily="2" charset="0"/>
              </a:rPr>
              <a:t>Gottardo</a:t>
            </a:r>
            <a:endParaRPr lang="de-DE" sz="36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1911572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4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Heiner2\20170716_18433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0350" y="-9677400"/>
            <a:ext cx="14744700" cy="262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96664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Nutzer\Desktop\GTA\Tag1 Forno - SanGottardo\2017 GTA-09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8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11560" y="6084422"/>
            <a:ext cx="6657592" cy="584775"/>
          </a:xfrm>
          <a:prstGeom prst="rect">
            <a:avLst/>
          </a:prstGeom>
          <a:noFill/>
        </p:spPr>
        <p:txBody>
          <a:bodyPr wrap="none" rtlCol="0">
            <a:spAutoFit/>
          </a:bodyPr>
          <a:lstStyle/>
          <a:p>
            <a:r>
              <a:rPr lang="de-DE" sz="3200" b="1" dirty="0" smtClean="0">
                <a:solidFill>
                  <a:schemeClr val="bg1"/>
                </a:solidFill>
                <a:latin typeface="MV Boli" panose="02000500030200090000" pitchFamily="2" charset="0"/>
                <a:cs typeface="MV Boli" panose="02000500030200090000" pitchFamily="2" charset="0"/>
              </a:rPr>
              <a:t>Blick aus unserem Zimmerfenster</a:t>
            </a:r>
            <a:endParaRPr lang="de-DE" sz="32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833632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5">
                <a:lumMod val="22000"/>
                <a:lumOff val="78000"/>
              </a:schemeClr>
            </a:gs>
            <a:gs pos="88000">
              <a:schemeClr val="bg2">
                <a:lumMod val="50000"/>
              </a:schemeClr>
            </a:gs>
          </a:gsLst>
          <a:lin ang="2700000" scaled="1"/>
          <a:tileRect/>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512" y="764704"/>
            <a:ext cx="8821281"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11781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6" name="Picture 2" descr="C:\Users\Nutzer\Desktop\GTA\GTA Heiner2\20170716_1842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71400"/>
            <a:ext cx="9144001"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2549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8674" name="Picture 2" descr="C:\Users\Nutzer\Desktop\GTA\Tag1 Forno - SanGottardo\2017 GTA-0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211968" y="1012168"/>
            <a:ext cx="5436096" cy="407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2607" y="345212"/>
            <a:ext cx="3857625" cy="5436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p:cNvSpPr txBox="1"/>
          <p:nvPr/>
        </p:nvSpPr>
        <p:spPr>
          <a:xfrm>
            <a:off x="1187624" y="6062231"/>
            <a:ext cx="2263761" cy="769441"/>
          </a:xfrm>
          <a:prstGeom prst="rect">
            <a:avLst/>
          </a:prstGeom>
          <a:noFill/>
        </p:spPr>
        <p:txBody>
          <a:bodyPr wrap="none" rtlCol="0">
            <a:spAutoFit/>
          </a:bodyPr>
          <a:lstStyle/>
          <a:p>
            <a:r>
              <a:rPr lang="de-DE" sz="4400" dirty="0" smtClean="0">
                <a:latin typeface="MV Boli" panose="02000500030200090000" pitchFamily="2" charset="0"/>
                <a:cs typeface="MV Boli" panose="02000500030200090000" pitchFamily="2" charset="0"/>
              </a:rPr>
              <a:t>Im Dorf</a:t>
            </a:r>
            <a:endParaRPr lang="de-DE" sz="4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49391105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3000">
              <a:schemeClr val="accent3">
                <a:lumMod val="20000"/>
                <a:lumOff val="80000"/>
              </a:schemeClr>
            </a:gs>
            <a:gs pos="0">
              <a:schemeClr val="bg1">
                <a:lumMod val="85000"/>
              </a:schemeClr>
            </a:gs>
            <a:gs pos="33000">
              <a:schemeClr val="accent1">
                <a:tint val="44500"/>
                <a:satMod val="160000"/>
              </a:schemeClr>
            </a:gs>
            <a:gs pos="100000">
              <a:schemeClr val="accent2">
                <a:lumMod val="20000"/>
                <a:lumOff val="80000"/>
              </a:schemeClr>
            </a:gs>
          </a:gsLst>
          <a:path path="rect">
            <a:fillToRect r="100000" b="100000"/>
          </a:path>
          <a:tileRect l="-100000" t="-100000"/>
        </a:gradFill>
        <a:effectLst/>
      </p:bgPr>
    </p:bg>
    <p:spTree>
      <p:nvGrpSpPr>
        <p:cNvPr id="1" name=""/>
        <p:cNvGrpSpPr/>
        <p:nvPr/>
      </p:nvGrpSpPr>
      <p:grpSpPr>
        <a:xfrm>
          <a:off x="0" y="0"/>
          <a:ext cx="0" cy="0"/>
          <a:chOff x="0" y="0"/>
          <a:chExt cx="0" cy="0"/>
        </a:xfrm>
      </p:grpSpPr>
      <p:pic>
        <p:nvPicPr>
          <p:cNvPr id="5122" name="Picture 2" descr="C:\Users\Nutzer\Desktop\GTA\Tag1 Forno - SanGottardo\2017 GTA-01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795518" y="1380834"/>
            <a:ext cx="6198531"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Nutzer\Desktop\GTA\Tag1 Forno - SanGottardo\2017 GTA-0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rot="5400000">
            <a:off x="3648784" y="1257015"/>
            <a:ext cx="6198529" cy="4208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38758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6626" name="Picture 2" descr="C:\Users\Nutzer\Desktop\GTA\Tag1 Forno - SanGottardo\2017 GTA-1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59929" y="2060848"/>
            <a:ext cx="4644008" cy="3096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28" name="Picture 4" descr="C:\Users\Nutzer\Desktop\GTA\Tag1 Forno - SanGottardo\2017 GTA-09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458808" y="1483483"/>
            <a:ext cx="5040560" cy="3458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5124255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2770" name="Picture 2" descr="C:\Users\Nutzer\Desktop\GTA\GTA Tag 3 San Gottardo -\2017 GTA-3-002.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artisticCutout trans="14000"/>
                    </a14:imgEffect>
                    <a14:imgEffect>
                      <a14:brightnessContrast bright="9000" contrast="-1000"/>
                    </a14:imgEffect>
                  </a14:imgLayer>
                </a14:imgProps>
              </a:ext>
              <a:ext uri="{28A0092B-C50C-407E-A947-70E740481C1C}">
                <a14:useLocalDpi xmlns:a14="http://schemas.microsoft.com/office/drawing/2010/main"/>
              </a:ext>
            </a:extLst>
          </a:blip>
          <a:srcRect l="33577" t="30213" r="29680" b="-1"/>
          <a:stretch/>
        </p:blipFill>
        <p:spPr bwMode="auto">
          <a:xfrm rot="5400000" flipV="1">
            <a:off x="1120067" y="-1158132"/>
            <a:ext cx="6840493" cy="9207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Nutzer\Desktop\GTA\Tag1 Forno - SanGottardo\2017 GTA-09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406874"/>
            <a:ext cx="4094572" cy="6077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551267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7651" name="Picture 3" descr="C:\Users\Nutzer\Desktop\GTA\Tag1 Forno - SanGottardo\2017 GTA-1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1880" y="298376"/>
            <a:ext cx="5328084" cy="3552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0" name="Picture 2" descr="C:\Users\Nutzer\Desktop\GTA\Tag1 Forno - SanGottardo\2017 GTA-1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924944"/>
            <a:ext cx="5292080" cy="3528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Nutzer\Desktop\GTA\Bilder Originalgröße\20170716_21205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338102">
            <a:off x="5208143" y="3978560"/>
            <a:ext cx="3535134" cy="26599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20695608">
            <a:off x="242691" y="414110"/>
            <a:ext cx="3492896" cy="23285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571359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utzer\Desktop\GTA\Bilder Originalgröße\20170716_2024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618" b="-4196"/>
          <a:stretch/>
        </p:blipFill>
        <p:spPr bwMode="auto">
          <a:xfrm>
            <a:off x="-252537" y="0"/>
            <a:ext cx="10585257" cy="711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2326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3">
                <a:lumMod val="0"/>
                <a:lumOff val="100000"/>
              </a:schemeClr>
            </a:gs>
            <a:gs pos="88000">
              <a:schemeClr val="accent3">
                <a:lumMod val="60000"/>
                <a:lumOff val="40000"/>
              </a:schemeClr>
            </a:gs>
          </a:gsLst>
          <a:lin ang="8100000" scaled="1"/>
          <a:tileRect/>
        </a:gradFill>
        <a:effectLst/>
      </p:bgPr>
    </p:bg>
    <p:spTree>
      <p:nvGrpSpPr>
        <p:cNvPr id="1" name=""/>
        <p:cNvGrpSpPr/>
        <p:nvPr/>
      </p:nvGrpSpPr>
      <p:grpSpPr>
        <a:xfrm>
          <a:off x="0" y="0"/>
          <a:ext cx="0" cy="0"/>
          <a:chOff x="0" y="0"/>
          <a:chExt cx="0" cy="0"/>
        </a:xfrm>
      </p:grpSpPr>
      <p:pic>
        <p:nvPicPr>
          <p:cNvPr id="1026" name="Picture 2" descr="C:\Users\Nutzer\Desktop\GTA\GTA Ta 3 San Gottardo -\2017 GTA-3-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88640"/>
            <a:ext cx="4248472" cy="6372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Nutzer\Desktop\GTA\GTA Ta 3 San Gottardo -\2017 GTA-3-00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55723" y="3265937"/>
            <a:ext cx="3021839" cy="3115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148064" y="692696"/>
            <a:ext cx="3448380" cy="2062103"/>
          </a:xfrm>
          <a:prstGeom prst="rect">
            <a:avLst/>
          </a:prstGeom>
          <a:noFill/>
        </p:spPr>
        <p:txBody>
          <a:bodyPr wrap="none" rtlCol="0">
            <a:spAutoFit/>
          </a:bodyPr>
          <a:lstStyle/>
          <a:p>
            <a:r>
              <a:rPr lang="de-DE" sz="3200" b="1" dirty="0" smtClean="0">
                <a:solidFill>
                  <a:srgbClr val="FF0000"/>
                </a:solidFill>
                <a:latin typeface="MV Boli" panose="02000500030200090000" pitchFamily="2" charset="0"/>
                <a:cs typeface="MV Boli" panose="02000500030200090000" pitchFamily="2" charset="0"/>
              </a:rPr>
              <a:t>Tag 3, Montag</a:t>
            </a:r>
            <a:br>
              <a:rPr lang="de-DE" sz="3200" b="1" dirty="0" smtClean="0">
                <a:solidFill>
                  <a:srgbClr val="FF0000"/>
                </a:solidFill>
                <a:latin typeface="MV Boli" panose="02000500030200090000" pitchFamily="2" charset="0"/>
                <a:cs typeface="MV Boli" panose="02000500030200090000" pitchFamily="2" charset="0"/>
              </a:rPr>
            </a:br>
            <a:r>
              <a:rPr lang="de-DE" sz="3200" b="1" dirty="0" smtClean="0">
                <a:latin typeface="MV Boli" panose="02000500030200090000" pitchFamily="2" charset="0"/>
                <a:cs typeface="MV Boli" panose="02000500030200090000" pitchFamily="2" charset="0"/>
              </a:rPr>
              <a:t>San </a:t>
            </a:r>
            <a:r>
              <a:rPr lang="de-DE" sz="3200" b="1" dirty="0" err="1" smtClean="0">
                <a:latin typeface="MV Boli" panose="02000500030200090000" pitchFamily="2" charset="0"/>
                <a:cs typeface="MV Boli" panose="02000500030200090000" pitchFamily="2" charset="0"/>
              </a:rPr>
              <a:t>Gottardo</a:t>
            </a:r>
            <a:r>
              <a:rPr lang="de-DE" sz="3200" b="1" dirty="0" smtClean="0">
                <a:latin typeface="MV Boli" panose="02000500030200090000" pitchFamily="2" charset="0"/>
                <a:cs typeface="MV Boli" panose="02000500030200090000" pitchFamily="2" charset="0"/>
              </a:rPr>
              <a:t> – </a:t>
            </a:r>
          </a:p>
          <a:p>
            <a:r>
              <a:rPr lang="de-DE" sz="3200" b="1" dirty="0" err="1" smtClean="0">
                <a:latin typeface="MV Boli" panose="02000500030200090000" pitchFamily="2" charset="0"/>
                <a:cs typeface="MV Boli" panose="02000500030200090000" pitchFamily="2" charset="0"/>
              </a:rPr>
              <a:t>Rifugio</a:t>
            </a:r>
            <a:r>
              <a:rPr lang="de-DE" sz="3200" b="1" dirty="0" smtClean="0">
                <a:latin typeface="MV Boli" panose="02000500030200090000" pitchFamily="2" charset="0"/>
                <a:cs typeface="MV Boli" panose="02000500030200090000" pitchFamily="2" charset="0"/>
              </a:rPr>
              <a:t> </a:t>
            </a:r>
          </a:p>
          <a:p>
            <a:r>
              <a:rPr lang="de-DE" sz="3200" b="1" dirty="0" smtClean="0">
                <a:latin typeface="MV Boli" panose="02000500030200090000" pitchFamily="2" charset="0"/>
                <a:cs typeface="MV Boli" panose="02000500030200090000" pitchFamily="2" charset="0"/>
              </a:rPr>
              <a:t>Alpe </a:t>
            </a:r>
            <a:r>
              <a:rPr lang="de-DE" sz="3200" b="1" dirty="0" err="1" smtClean="0">
                <a:latin typeface="MV Boli" panose="02000500030200090000" pitchFamily="2" charset="0"/>
                <a:cs typeface="MV Boli" panose="02000500030200090000" pitchFamily="2" charset="0"/>
              </a:rPr>
              <a:t>Baranca</a:t>
            </a:r>
            <a:endParaRPr lang="de-DE" sz="32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7161068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3" descr="C:\Users\Nutzer\Desktop\GTA\GTA Ta 3 San Gottardo -\2017 GTA-3-01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2259293" y="824163"/>
            <a:ext cx="6446520"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289680" y="4977720"/>
            <a:ext cx="2232248" cy="1384995"/>
          </a:xfrm>
          <a:prstGeom prst="rect">
            <a:avLst/>
          </a:prstGeom>
          <a:noFill/>
        </p:spPr>
        <p:txBody>
          <a:bodyPr wrap="square" rtlCol="0">
            <a:spAutoFit/>
          </a:bodyPr>
          <a:lstStyle/>
          <a:p>
            <a:r>
              <a:rPr lang="de-DE" sz="2800" b="1" dirty="0" smtClean="0">
                <a:latin typeface="Bradley Hand ITC" panose="03070402050302030203" pitchFamily="66" charset="0"/>
              </a:rPr>
              <a:t>Ins Tal gibt es nur einen Fußweg...</a:t>
            </a:r>
            <a:endParaRPr lang="de-DE" sz="2800" b="1" dirty="0">
              <a:latin typeface="Bradley Hand ITC" panose="03070402050302030203" pitchFamily="66" charset="0"/>
            </a:endParaRPr>
          </a:p>
        </p:txBody>
      </p:sp>
    </p:spTree>
    <p:extLst>
      <p:ext uri="{BB962C8B-B14F-4D97-AF65-F5344CB8AC3E}">
        <p14:creationId xmlns:p14="http://schemas.microsoft.com/office/powerpoint/2010/main" val="320666595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Ta 3 San Gottardo -\2017 GTA-3-01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91" r="-12665"/>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18783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GTA Ta 3 San Gottardo -\2017 GTA-3-04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8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4196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7650" name="Picture 2" descr="C:\Users\Nutzer\Desktop\GTA\GTA Ta 3 San Gottardo -\2017 GTA-3-03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017473" y="919815"/>
            <a:ext cx="637032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39552" y="5122639"/>
            <a:ext cx="2327881" cy="1077218"/>
          </a:xfrm>
          <a:prstGeom prst="rect">
            <a:avLst/>
          </a:prstGeom>
          <a:noFill/>
        </p:spPr>
        <p:txBody>
          <a:bodyPr wrap="none" rtlCol="0">
            <a:spAutoFit/>
          </a:bodyPr>
          <a:lstStyle/>
          <a:p>
            <a:r>
              <a:rPr lang="de-DE" sz="3200" dirty="0" smtClean="0">
                <a:latin typeface="MV Boli" panose="02000500030200090000" pitchFamily="2" charset="0"/>
                <a:cs typeface="MV Boli" panose="02000500030200090000" pitchFamily="2" charset="0"/>
              </a:rPr>
              <a:t>Blick </a:t>
            </a:r>
            <a:br>
              <a:rPr lang="de-DE" sz="3200" dirty="0" smtClean="0">
                <a:latin typeface="MV Boli" panose="02000500030200090000" pitchFamily="2" charset="0"/>
                <a:cs typeface="MV Boli" panose="02000500030200090000" pitchFamily="2" charset="0"/>
              </a:rPr>
            </a:br>
            <a:r>
              <a:rPr lang="de-DE" sz="3200" dirty="0" smtClean="0">
                <a:latin typeface="MV Boli" panose="02000500030200090000" pitchFamily="2" charset="0"/>
                <a:cs typeface="MV Boli" panose="02000500030200090000" pitchFamily="2" charset="0"/>
              </a:rPr>
              <a:t>auf </a:t>
            </a:r>
            <a:r>
              <a:rPr lang="de-DE" sz="3200" dirty="0" err="1" smtClean="0">
                <a:latin typeface="MV Boli" panose="02000500030200090000" pitchFamily="2" charset="0"/>
                <a:cs typeface="MV Boli" panose="02000500030200090000" pitchFamily="2" charset="0"/>
              </a:rPr>
              <a:t>Rimella</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53294862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Users\Nutzer\Desktop\GTA\GTA Ta 3 San Gottardo -\2017 GTA-3-00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Nutzer\Desktop\GTA\GTA Ta 3 San Gottardo -\2017 GTA-3-04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747188" y="269035"/>
            <a:ext cx="2636107" cy="3051381"/>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115087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Tag1 Forno - SanGottardo\2017 GTA-0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0667"/>
          <a:stretch/>
        </p:blipFill>
        <p:spPr bwMode="auto">
          <a:xfrm>
            <a:off x="1" y="-731520"/>
            <a:ext cx="9144000" cy="7589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11560" y="404664"/>
            <a:ext cx="7930376" cy="584775"/>
          </a:xfrm>
          <a:prstGeom prst="rect">
            <a:avLst/>
          </a:prstGeom>
          <a:noFill/>
        </p:spPr>
        <p:txBody>
          <a:bodyPr wrap="none" rtlCol="0">
            <a:spAutoFit/>
          </a:bodyPr>
          <a:lstStyle/>
          <a:p>
            <a:r>
              <a:rPr lang="de-DE" sz="3200" b="1" dirty="0" smtClean="0">
                <a:latin typeface="MV Boli" panose="02000500030200090000" pitchFamily="2" charset="0"/>
                <a:cs typeface="MV Boli" panose="02000500030200090000" pitchFamily="2" charset="0"/>
              </a:rPr>
              <a:t>.... dann mit der Bahn nach </a:t>
            </a:r>
            <a:r>
              <a:rPr lang="de-DE" sz="3200" b="1" dirty="0" err="1" smtClean="0">
                <a:latin typeface="MV Boli" panose="02000500030200090000" pitchFamily="2" charset="0"/>
                <a:cs typeface="MV Boli" panose="02000500030200090000" pitchFamily="2" charset="0"/>
              </a:rPr>
              <a:t>Omegna</a:t>
            </a:r>
            <a:r>
              <a:rPr lang="de-DE" sz="3200" b="1" dirty="0" smtClean="0">
                <a:latin typeface="MV Boli" panose="02000500030200090000" pitchFamily="2" charset="0"/>
                <a:cs typeface="MV Boli" panose="02000500030200090000" pitchFamily="2" charset="0"/>
              </a:rPr>
              <a:t>....</a:t>
            </a:r>
            <a:endParaRPr lang="de-DE" sz="32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995902817"/>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800" fill="hold"/>
                                        <p:tgtEl>
                                          <p:spTgt spid="4"/>
                                        </p:tgtEl>
                                        <p:attrNameLst>
                                          <p:attrName>ppt_x</p:attrName>
                                        </p:attrNameLst>
                                      </p:cBhvr>
                                      <p:tavLst>
                                        <p:tav tm="0">
                                          <p:val>
                                            <p:strVal val="0-#ppt_w/2"/>
                                          </p:val>
                                        </p:tav>
                                        <p:tav tm="100000">
                                          <p:val>
                                            <p:strVal val="#ppt_x"/>
                                          </p:val>
                                        </p:tav>
                                      </p:tavLst>
                                    </p:anim>
                                    <p:anim calcmode="lin" valueType="num">
                                      <p:cBhvr additive="base">
                                        <p:cTn id="8" dur="18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Nutzer\Desktop\GTA\GTA Ta 3 San Gottardo -\2017 GTA-3-03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959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C:\Users\Nutzer\Desktop\GTA\GTA Ta 3 San Gottardo -\2017 GTA-3-04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68757" y="2649096"/>
            <a:ext cx="4148487" cy="3979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499992" y="764704"/>
            <a:ext cx="2725426" cy="1384995"/>
          </a:xfrm>
          <a:prstGeom prst="rect">
            <a:avLst/>
          </a:prstGeom>
          <a:noFill/>
        </p:spPr>
        <p:txBody>
          <a:bodyPr wrap="none" rtlCol="0">
            <a:spAutoFit/>
          </a:bodyPr>
          <a:lstStyle/>
          <a:p>
            <a:r>
              <a:rPr lang="de-DE" sz="2800" dirty="0" err="1" smtClean="0">
                <a:latin typeface="MV Boli" panose="02000500030200090000" pitchFamily="2" charset="0"/>
                <a:cs typeface="MV Boli" panose="02000500030200090000" pitchFamily="2" charset="0"/>
              </a:rPr>
              <a:t>Rimella</a:t>
            </a:r>
            <a:r>
              <a:rPr lang="de-DE" sz="2800" dirty="0" smtClean="0">
                <a:latin typeface="MV Boli" panose="02000500030200090000" pitchFamily="2" charset="0"/>
                <a:cs typeface="MV Boli" panose="02000500030200090000" pitchFamily="2" charset="0"/>
              </a:rPr>
              <a:t> – </a:t>
            </a:r>
          </a:p>
          <a:p>
            <a:r>
              <a:rPr lang="de-DE" sz="2800" dirty="0" smtClean="0">
                <a:latin typeface="MV Boli" panose="02000500030200090000" pitchFamily="2" charset="0"/>
                <a:cs typeface="MV Boli" panose="02000500030200090000" pitchFamily="2" charset="0"/>
              </a:rPr>
              <a:t>mitten in den </a:t>
            </a:r>
          </a:p>
          <a:p>
            <a:r>
              <a:rPr lang="de-DE" sz="2800" dirty="0" err="1" smtClean="0">
                <a:latin typeface="MV Boli" panose="02000500030200090000" pitchFamily="2" charset="0"/>
                <a:cs typeface="MV Boli" panose="02000500030200090000" pitchFamily="2" charset="0"/>
              </a:rPr>
              <a:t>Walsertälern</a:t>
            </a:r>
            <a:endParaRPr lang="de-DE" sz="2800" dirty="0">
              <a:latin typeface="MV Boli" panose="02000500030200090000" pitchFamily="2" charset="0"/>
              <a:cs typeface="MV Boli" panose="02000500030200090000" pitchFamily="2" charset="0"/>
            </a:endParaRPr>
          </a:p>
        </p:txBody>
      </p:sp>
      <p:pic>
        <p:nvPicPr>
          <p:cNvPr id="30723" name="Picture 3" descr="C:\Users\Nutzer\Desktop\GTA\GTA Ta 3 San Gottardo -\2017 GTA-3-04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559870" y="1348226"/>
            <a:ext cx="5128252" cy="3361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23528" y="391331"/>
            <a:ext cx="8089887" cy="5940088"/>
          </a:xfrm>
          <a:prstGeom prst="rect">
            <a:avLst/>
          </a:prstGeom>
          <a:solidFill>
            <a:schemeClr val="bg1">
              <a:alpha val="91000"/>
            </a:schemeClr>
          </a:solidFill>
          <a:ln w="12700">
            <a:solidFill>
              <a:schemeClr val="tx1"/>
            </a:solidFill>
          </a:ln>
        </p:spPr>
        <p:txBody>
          <a:bodyPr wrap="square" rtlCol="0">
            <a:spAutoFit/>
          </a:bodyPr>
          <a:lstStyle/>
          <a:p>
            <a:r>
              <a:rPr lang="de-DE" sz="2000" i="1" dirty="0"/>
              <a:t>Die Walser sind eine alemannische Volksgruppe im Alpenraum. Im ausgehenden Hochmittelalter besiedelten sie aus dem heutigen Kanton Wallis heraus weitere Alpengebiete in der Schweiz, in Nordwestitalien, Liechtenstein und Westösterreich, vereinzelt auch in Savoyen und Bayern. Auf einer Länge von rund 300 km im Alpenbogen verteilen sich heute noch rund 150 </a:t>
            </a:r>
            <a:r>
              <a:rPr lang="de-DE" sz="2000" i="1" dirty="0" err="1"/>
              <a:t>Walsersiedlungen</a:t>
            </a:r>
            <a:r>
              <a:rPr lang="de-DE" sz="2000" i="1" dirty="0"/>
              <a:t>.</a:t>
            </a:r>
            <a:endParaRPr lang="de-DE" sz="2000" dirty="0"/>
          </a:p>
          <a:p>
            <a:r>
              <a:rPr lang="de-DE" sz="2000" i="1" dirty="0"/>
              <a:t>Die Nachfahren sprechen vielerorts noch heute einen höchstalemannischen Dialekt, das </a:t>
            </a:r>
            <a:r>
              <a:rPr lang="de-DE" sz="2000" i="1" dirty="0" smtClean="0"/>
              <a:t>Walser deutsch.</a:t>
            </a:r>
            <a:endParaRPr lang="de-DE" sz="2000" dirty="0"/>
          </a:p>
          <a:p>
            <a:r>
              <a:rPr lang="de-DE" sz="2000" i="1" dirty="0"/>
              <a:t>Eine Ursache für die mittelalterlichen </a:t>
            </a:r>
            <a:r>
              <a:rPr lang="de-DE" sz="2000" i="1" dirty="0" err="1"/>
              <a:t>Walserwanderungen</a:t>
            </a:r>
            <a:r>
              <a:rPr lang="de-DE" sz="2000" i="1" dirty="0"/>
              <a:t> war der wachsende Bevölkerungsdruck und die Suche nach neuen landwirtschaftlichen Anbauflächen. Die </a:t>
            </a:r>
            <a:r>
              <a:rPr lang="de-DE" sz="2000" i="1" dirty="0" err="1"/>
              <a:t>Walserwanderungen</a:t>
            </a:r>
            <a:r>
              <a:rPr lang="de-DE" sz="2000" i="1" dirty="0"/>
              <a:t> stehen hier in einem ähnlichen Kontext wie die deutsche Ostsiedlung. Die Walser entwickelten Techniken, die auch das Bewirtschaften von hoch gelegenen Bergregionen ermöglichten. Die Herrscher der betreffenden Gebiete förderten diese Besiedlung durch Steuerbefreiung und Vergabe besonderer </a:t>
            </a:r>
            <a:r>
              <a:rPr lang="de-DE" sz="2000" i="1" dirty="0" err="1"/>
              <a:t>Kolonistenrechte</a:t>
            </a:r>
            <a:r>
              <a:rPr lang="de-DE" sz="2000" i="1" dirty="0" smtClean="0"/>
              <a:t>.  </a:t>
            </a:r>
            <a:r>
              <a:rPr lang="de-DE" sz="2000" i="1" dirty="0"/>
              <a:t>Somit bot die Neuerschließung von Land den </a:t>
            </a:r>
            <a:r>
              <a:rPr lang="de-DE" sz="2000" i="1" dirty="0" err="1"/>
              <a:t>Walsern</a:t>
            </a:r>
            <a:r>
              <a:rPr lang="de-DE" sz="2000" i="1" dirty="0"/>
              <a:t> die Möglichkeit zur Befreiung aus der feudalen Leibeigenschaft. Die Walser wurden wegen ihrer eigenen Rechtsverfassungen auch „Freie Walser“ genannt.</a:t>
            </a:r>
            <a:endParaRPr lang="de-DE" sz="2000" dirty="0"/>
          </a:p>
        </p:txBody>
      </p:sp>
      <p:pic>
        <p:nvPicPr>
          <p:cNvPr id="30726" name="Picture 6" descr="C:\Users\Nutzer\Desktop\GTA\Walser_Italie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5959" y="281908"/>
            <a:ext cx="8701595" cy="654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1200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6"/>
                                        </p:tgtEl>
                                        <p:attrNameLst>
                                          <p:attrName>style.visibility</p:attrName>
                                        </p:attrNameLst>
                                      </p:cBhvr>
                                      <p:to>
                                        <p:strVal val="visible"/>
                                      </p:to>
                                    </p:set>
                                    <p:animEffect transition="in" filter="fade">
                                      <p:cBhvr>
                                        <p:cTn id="12" dur="20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utzer\Desktop\GTA\GTA Ta 3 San Gottardo -\2017 GTA-3-0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39" b="-2435"/>
          <a:stretch/>
        </p:blipFill>
        <p:spPr bwMode="auto">
          <a:xfrm>
            <a:off x="-2026920" y="-101312"/>
            <a:ext cx="11465702" cy="712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3765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3">
                <a:lumMod val="0"/>
                <a:lumOff val="100000"/>
              </a:schemeClr>
            </a:gs>
            <a:gs pos="88000">
              <a:schemeClr val="accent2">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7" descr="C:\Users\Nutzer\Desktop\GTA\GTA Ta 3 San Gottardo -\2017 GTA-3-0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410"/>
          <a:stretch/>
        </p:blipFill>
        <p:spPr bwMode="auto">
          <a:xfrm rot="5400000">
            <a:off x="-304028" y="864580"/>
            <a:ext cx="6496874" cy="513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8" descr="C:\Users\Nutzer\Desktop\GTA\GTA Ta 3 San Gottardo -\2017 GTA-3-01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74792">
            <a:off x="6028888" y="867909"/>
            <a:ext cx="2649833" cy="3793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695620" y="5188431"/>
            <a:ext cx="2988319" cy="1200329"/>
          </a:xfrm>
          <a:prstGeom prst="rect">
            <a:avLst/>
          </a:prstGeom>
          <a:noFill/>
        </p:spPr>
        <p:txBody>
          <a:bodyPr wrap="none" rtlCol="0">
            <a:spAutoFit/>
          </a:bodyPr>
          <a:lstStyle/>
          <a:p>
            <a:r>
              <a:rPr lang="de-DE" sz="2400" b="1" dirty="0" smtClean="0">
                <a:latin typeface="Bradley Hand ITC" panose="03070402050302030203" pitchFamily="66" charset="0"/>
              </a:rPr>
              <a:t>Kleine Kirchen </a:t>
            </a:r>
            <a:br>
              <a:rPr lang="de-DE" sz="2400" b="1" dirty="0" smtClean="0">
                <a:latin typeface="Bradley Hand ITC" panose="03070402050302030203" pitchFamily="66" charset="0"/>
              </a:rPr>
            </a:br>
            <a:r>
              <a:rPr lang="de-DE" sz="2400" b="1" dirty="0" smtClean="0">
                <a:latin typeface="Bradley Hand ITC" panose="03070402050302030203" pitchFamily="66" charset="0"/>
              </a:rPr>
              <a:t>in den noch kleineren</a:t>
            </a:r>
            <a:br>
              <a:rPr lang="de-DE" sz="2400" b="1" dirty="0" smtClean="0">
                <a:latin typeface="Bradley Hand ITC" panose="03070402050302030203" pitchFamily="66" charset="0"/>
              </a:rPr>
            </a:br>
            <a:r>
              <a:rPr lang="de-DE" sz="2400" b="1" dirty="0" smtClean="0">
                <a:latin typeface="Bradley Hand ITC" panose="03070402050302030203" pitchFamily="66" charset="0"/>
              </a:rPr>
              <a:t> </a:t>
            </a:r>
            <a:r>
              <a:rPr lang="de-DE" sz="2400" b="1" dirty="0" err="1" smtClean="0">
                <a:latin typeface="Bradley Hand ITC" panose="03070402050302030203" pitchFamily="66" charset="0"/>
              </a:rPr>
              <a:t>Walserdörfern</a:t>
            </a:r>
            <a:endParaRPr lang="de-DE" sz="2400" b="1" dirty="0">
              <a:latin typeface="Bradley Hand ITC" panose="03070402050302030203" pitchFamily="66" charset="0"/>
            </a:endParaRPr>
          </a:p>
        </p:txBody>
      </p:sp>
      <p:sp>
        <p:nvSpPr>
          <p:cNvPr id="5" name="Textfeld 4"/>
          <p:cNvSpPr txBox="1"/>
          <p:nvPr/>
        </p:nvSpPr>
        <p:spPr>
          <a:xfrm>
            <a:off x="6887252" y="317847"/>
            <a:ext cx="1784463" cy="461665"/>
          </a:xfrm>
          <a:prstGeom prst="rect">
            <a:avLst/>
          </a:prstGeom>
          <a:noFill/>
        </p:spPr>
        <p:txBody>
          <a:bodyPr wrap="none" rtlCol="0">
            <a:spAutoFit/>
          </a:bodyPr>
          <a:lstStyle/>
          <a:p>
            <a:r>
              <a:rPr lang="de-DE" sz="2400" b="1" dirty="0" smtClean="0">
                <a:latin typeface="Bradley Hand ITC" panose="03070402050302030203" pitchFamily="66" charset="0"/>
              </a:rPr>
              <a:t>San Michele</a:t>
            </a:r>
            <a:endParaRPr lang="de-DE" sz="2400" b="1" dirty="0">
              <a:latin typeface="Bradley Hand ITC" panose="03070402050302030203" pitchFamily="66" charset="0"/>
            </a:endParaRPr>
          </a:p>
        </p:txBody>
      </p:sp>
    </p:spTree>
    <p:extLst>
      <p:ext uri="{BB962C8B-B14F-4D97-AF65-F5344CB8AC3E}">
        <p14:creationId xmlns:p14="http://schemas.microsoft.com/office/powerpoint/2010/main" val="237560703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28000">
              <a:schemeClr val="accent3">
                <a:lumMod val="0"/>
                <a:lumOff val="100000"/>
              </a:schemeClr>
            </a:gs>
            <a:gs pos="88000">
              <a:srgbClr val="FFFF00">
                <a:alpha val="22000"/>
              </a:srgbClr>
            </a:gs>
          </a:gsLst>
          <a:path path="circle">
            <a:fillToRect l="100000" t="100000"/>
          </a:path>
        </a:gradFill>
        <a:effectLst/>
      </p:bgPr>
    </p:bg>
    <p:spTree>
      <p:nvGrpSpPr>
        <p:cNvPr id="1" name=""/>
        <p:cNvGrpSpPr/>
        <p:nvPr/>
      </p:nvGrpSpPr>
      <p:grpSpPr>
        <a:xfrm>
          <a:off x="0" y="0"/>
          <a:ext cx="0" cy="0"/>
          <a:chOff x="0" y="0"/>
          <a:chExt cx="0" cy="0"/>
        </a:xfrm>
      </p:grpSpPr>
      <p:pic>
        <p:nvPicPr>
          <p:cNvPr id="4098" name="Picture 2" descr="C:\Users\Nutzer\Desktop\GTA\GTA Ta 3 San Gottardo -\2017 GTA-3-02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703"/>
          <a:stretch/>
        </p:blipFill>
        <p:spPr bwMode="auto">
          <a:xfrm rot="5400000">
            <a:off x="-371095" y="831783"/>
            <a:ext cx="6522720" cy="5133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Nutzer\Desktop\GTA\GTA Ta 3 San Gottardo -\2017 GTA-3-02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628190">
            <a:off x="4305912" y="1453288"/>
            <a:ext cx="4911454" cy="3156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940152" y="5967382"/>
            <a:ext cx="3028393" cy="461665"/>
          </a:xfrm>
          <a:prstGeom prst="rect">
            <a:avLst/>
          </a:prstGeom>
          <a:noFill/>
        </p:spPr>
        <p:txBody>
          <a:bodyPr wrap="none" rtlCol="0">
            <a:spAutoFit/>
          </a:bodyPr>
          <a:lstStyle/>
          <a:p>
            <a:r>
              <a:rPr lang="de-DE" sz="2400" b="1" dirty="0" smtClean="0">
                <a:latin typeface="Bradley Hand ITC" panose="03070402050302030203" pitchFamily="66" charset="0"/>
              </a:rPr>
              <a:t>... Und wieder Michael</a:t>
            </a:r>
            <a:endParaRPr lang="de-DE" sz="2400" b="1" dirty="0">
              <a:latin typeface="Bradley Hand ITC" panose="03070402050302030203" pitchFamily="66" charset="0"/>
            </a:endParaRPr>
          </a:p>
        </p:txBody>
      </p:sp>
    </p:spTree>
    <p:extLst>
      <p:ext uri="{BB962C8B-B14F-4D97-AF65-F5344CB8AC3E}">
        <p14:creationId xmlns:p14="http://schemas.microsoft.com/office/powerpoint/2010/main" val="38839981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Nutzer\Desktop\GTA\GTA Ta 3 San Gottardo -\2017 GTA-3-0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3494"/>
            <a:ext cx="9381256" cy="70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4196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170" name="Picture 2" descr="C:\Users\Nutzer\Desktop\GTA\GTA Ta 3 San Gottardo -\2017 GTA-3-0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76060" y="1485567"/>
            <a:ext cx="5871599" cy="381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55013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171" name="Picture 3" descr="C:\Users\Nutzer\Desktop\GTA\GTA Ta 3 San Gottardo -\2017 GTA-3-02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2334149" y="1469777"/>
            <a:ext cx="5849462" cy="3822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3836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utzer\Desktop\GTA\GTA Ta 3 San Gottardo -\2017 GTA-3-0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9818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utzer\Desktop\GTA\GTA Ta 3 San Gottardo -\2017 GTA-3-0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268" y="54618"/>
            <a:ext cx="9281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220072" y="5820131"/>
            <a:ext cx="3332964" cy="584775"/>
          </a:xfrm>
          <a:prstGeom prst="rect">
            <a:avLst/>
          </a:prstGeom>
          <a:noFill/>
        </p:spPr>
        <p:txBody>
          <a:bodyPr wrap="none" rtlCol="0">
            <a:spAutoFit/>
          </a:bodyPr>
          <a:lstStyle/>
          <a:p>
            <a:r>
              <a:rPr lang="de-DE" sz="3200" b="1" dirty="0" smtClean="0">
                <a:solidFill>
                  <a:schemeClr val="bg1"/>
                </a:solidFill>
                <a:latin typeface="MV Boli" panose="02000500030200090000" pitchFamily="2" charset="0"/>
                <a:cs typeface="MV Boli" panose="02000500030200090000" pitchFamily="2" charset="0"/>
              </a:rPr>
              <a:t>La Res   1419m</a:t>
            </a:r>
            <a:endParaRPr lang="de-DE" sz="32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7158575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tx2">
                <a:lumMod val="20000"/>
                <a:lumOff val="80000"/>
              </a:schemeClr>
            </a:gs>
            <a:gs pos="65000">
              <a:schemeClr val="accent3">
                <a:lumMod val="20000"/>
                <a:lumOff val="80000"/>
              </a:schemeClr>
            </a:gs>
            <a:gs pos="0">
              <a:schemeClr val="bg1">
                <a:lumMod val="85000"/>
              </a:schemeClr>
            </a:gs>
            <a:gs pos="48000">
              <a:schemeClr val="accent1">
                <a:tint val="44500"/>
                <a:satMod val="160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860032" y="5855597"/>
            <a:ext cx="2592288" cy="968685"/>
          </a:xfrm>
        </p:spPr>
        <p:txBody>
          <a:bodyPr>
            <a:normAutofit/>
          </a:bodyPr>
          <a:lstStyle/>
          <a:p>
            <a:r>
              <a:rPr lang="de-DE" sz="4000" dirty="0" err="1" smtClean="0">
                <a:latin typeface="MV Boli" panose="02000500030200090000" pitchFamily="2" charset="0"/>
                <a:cs typeface="MV Boli" panose="02000500030200090000" pitchFamily="2" charset="0"/>
              </a:rPr>
              <a:t>Omegna</a:t>
            </a:r>
            <a:endParaRPr lang="de-DE" sz="4000" dirty="0">
              <a:latin typeface="MV Boli" panose="02000500030200090000" pitchFamily="2" charset="0"/>
              <a:cs typeface="MV Boli" panose="02000500030200090000" pitchFamily="2" charset="0"/>
            </a:endParaRPr>
          </a:p>
        </p:txBody>
      </p:sp>
      <p:pic>
        <p:nvPicPr>
          <p:cNvPr id="5" name="Picture 5" descr="C:\Users\Nutzer\Desktop\GTA\Tag1 Forno - SanGottardo\2017 GTA-02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4742" y="332656"/>
            <a:ext cx="8677325" cy="5522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2993448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utzer\Desktop\GTA\GTA Ta 3 San Gottardo -\2017 GTA-3-05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4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232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utzer\Desktop\GTA\GTA Ta 3 San Gottardo -\2017 GTA-3-04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34"/>
          <a:stretch/>
        </p:blipFill>
        <p:spPr bwMode="auto">
          <a:xfrm>
            <a:off x="-25544" y="-480744"/>
            <a:ext cx="9278064" cy="737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0647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3">
                <a:lumMod val="0"/>
                <a:lumOff val="100000"/>
              </a:schemeClr>
            </a:gs>
            <a:gs pos="88000">
              <a:schemeClr val="bg1">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10243" name="Picture 3" descr="C:\Users\Nutzer\Desktop\GTA\GTA Ta 3 San Gottardo -\2017 GTA-3-0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644977" y="512951"/>
            <a:ext cx="6377374" cy="5724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76256" y="5517232"/>
            <a:ext cx="2138727" cy="646331"/>
          </a:xfrm>
          <a:prstGeom prst="rect">
            <a:avLst/>
          </a:prstGeom>
          <a:noFill/>
        </p:spPr>
        <p:txBody>
          <a:bodyPr wrap="none" rtlCol="0">
            <a:spAutoFit/>
          </a:bodyPr>
          <a:lstStyle/>
          <a:p>
            <a:r>
              <a:rPr lang="de-DE" dirty="0" smtClean="0">
                <a:latin typeface="MV Boli" panose="02000500030200090000" pitchFamily="2" charset="0"/>
                <a:cs typeface="MV Boli" panose="02000500030200090000" pitchFamily="2" charset="0"/>
              </a:rPr>
              <a:t>.. und das ist </a:t>
            </a:r>
            <a:br>
              <a:rPr lang="de-DE" dirty="0" smtClean="0">
                <a:latin typeface="MV Boli" panose="02000500030200090000" pitchFamily="2" charset="0"/>
                <a:cs typeface="MV Boli" panose="02000500030200090000" pitchFamily="2" charset="0"/>
              </a:rPr>
            </a:br>
            <a:r>
              <a:rPr lang="de-DE" dirty="0" smtClean="0">
                <a:latin typeface="MV Boli" panose="02000500030200090000" pitchFamily="2" charset="0"/>
                <a:cs typeface="MV Boli" panose="02000500030200090000" pitchFamily="2" charset="0"/>
              </a:rPr>
              <a:t>ein Smartphone...</a:t>
            </a:r>
            <a:endParaRPr lang="de-DE"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58499797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Nutzer\Desktop\GTA\GTA Ta 3 San Gottardo -\2017 GTA-3-05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0568" y="-6765"/>
            <a:ext cx="10297144" cy="686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39382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utzer\Desktop\GTA\GTA Ta 3 San Gottardo -\2017 GTA-3-05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759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45039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4339" name="Picture 3" descr="C:\Users\Nutzer\Desktop\GTA\GTA Ta 3 San Gottardo -\2017 GTA-3-06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0080" y="692696"/>
            <a:ext cx="8593703" cy="482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feld 1"/>
          <p:cNvSpPr txBox="1"/>
          <p:nvPr/>
        </p:nvSpPr>
        <p:spPr>
          <a:xfrm>
            <a:off x="971600" y="5877271"/>
            <a:ext cx="3816424" cy="646331"/>
          </a:xfrm>
          <a:prstGeom prst="rect">
            <a:avLst/>
          </a:prstGeom>
          <a:noFill/>
        </p:spPr>
        <p:txBody>
          <a:bodyPr wrap="square" rtlCol="0">
            <a:spAutoFit/>
          </a:bodyPr>
          <a:lstStyle/>
          <a:p>
            <a:r>
              <a:rPr lang="de-DE" sz="3600" b="1" dirty="0" smtClean="0">
                <a:latin typeface="Bradley Hand ITC" panose="03070402050302030203" pitchFamily="66" charset="0"/>
              </a:rPr>
              <a:t>Materialseilbahn</a:t>
            </a:r>
            <a:endParaRPr lang="de-DE" sz="3600" b="1" dirty="0">
              <a:latin typeface="Bradley Hand ITC" panose="03070402050302030203" pitchFamily="66" charset="0"/>
            </a:endParaRPr>
          </a:p>
        </p:txBody>
      </p:sp>
    </p:spTree>
    <p:extLst>
      <p:ext uri="{BB962C8B-B14F-4D97-AF65-F5344CB8AC3E}">
        <p14:creationId xmlns:p14="http://schemas.microsoft.com/office/powerpoint/2010/main" val="20187023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utzer\Desktop\GTA\GTA Ta 3 San Gottardo -\2017 GTA-3-06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28" y="-196794"/>
            <a:ext cx="9540552"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07504" y="5733256"/>
            <a:ext cx="7380547" cy="461665"/>
          </a:xfrm>
          <a:prstGeom prst="rect">
            <a:avLst/>
          </a:prstGeom>
          <a:solidFill>
            <a:schemeClr val="bg1">
              <a:alpha val="50000"/>
            </a:schemeClr>
          </a:solidFill>
        </p:spPr>
        <p:txBody>
          <a:bodyPr wrap="none" rtlCol="0">
            <a:spAutoFit/>
          </a:bodyPr>
          <a:lstStyle/>
          <a:p>
            <a:r>
              <a:rPr lang="de-DE" sz="2400" dirty="0" smtClean="0">
                <a:latin typeface="MV Boli" panose="02000500030200090000" pitchFamily="2" charset="0"/>
                <a:cs typeface="MV Boli" panose="02000500030200090000" pitchFamily="2" charset="0"/>
              </a:rPr>
              <a:t>Mittagspause an der alten Brücke in Santa Maria</a:t>
            </a:r>
            <a:endParaRPr lang="de-DE" sz="24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20870079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Nutzer\Desktop\GTA\GTA Ta 3 San Gottardo -\2017 GTA-3-0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584"/>
            <a:ext cx="9172600" cy="685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934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tx1">
                <a:lumMod val="65000"/>
                <a:lumOff val="3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 name="Picture 2" descr="C:\Users\Nutzer\Desktop\GTA\GTA Ta 3 San Gottardo -\2017 GTA-3-07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13603" y="1334669"/>
            <a:ext cx="6036474" cy="4176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59410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Nutzer\Desktop\GTA\Bilder^dAGMAR\IMG_317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40" y="20588"/>
            <a:ext cx="91445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56732" y="5688250"/>
            <a:ext cx="6652783" cy="954107"/>
          </a:xfrm>
          <a:prstGeom prst="rect">
            <a:avLst/>
          </a:prstGeom>
          <a:noFill/>
        </p:spPr>
        <p:txBody>
          <a:bodyPr wrap="none" rtlCol="0">
            <a:spAutoFit/>
          </a:bodyPr>
          <a:lstStyle/>
          <a:p>
            <a:r>
              <a:rPr lang="de-DE" sz="2800" b="1" dirty="0" smtClean="0">
                <a:latin typeface="MV Boli" panose="02000500030200090000" pitchFamily="2" charset="0"/>
                <a:cs typeface="MV Boli" panose="02000500030200090000" pitchFamily="2" charset="0"/>
              </a:rPr>
              <a:t>Unser Wanderleiter </a:t>
            </a:r>
            <a:br>
              <a:rPr lang="de-DE" sz="2800" b="1" dirty="0" smtClean="0">
                <a:latin typeface="MV Boli" panose="02000500030200090000" pitchFamily="2" charset="0"/>
                <a:cs typeface="MV Boli" panose="02000500030200090000" pitchFamily="2" charset="0"/>
              </a:rPr>
            </a:br>
            <a:r>
              <a:rPr lang="de-DE" sz="2800" b="1" dirty="0" smtClean="0">
                <a:latin typeface="MV Boli" panose="02000500030200090000" pitchFamily="2" charset="0"/>
                <a:cs typeface="MV Boli" panose="02000500030200090000" pitchFamily="2" charset="0"/>
              </a:rPr>
              <a:t>mit konzentriertem Blick aufs GPS....</a:t>
            </a:r>
            <a:endParaRPr lang="de-DE" sz="28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2280673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tx2">
                <a:lumMod val="20000"/>
                <a:lumOff val="80000"/>
              </a:schemeClr>
            </a:gs>
            <a:gs pos="65000">
              <a:schemeClr val="accent3">
                <a:lumMod val="20000"/>
                <a:lumOff val="80000"/>
              </a:schemeClr>
            </a:gs>
            <a:gs pos="0">
              <a:schemeClr val="bg1">
                <a:lumMod val="85000"/>
              </a:schemeClr>
            </a:gs>
            <a:gs pos="48000">
              <a:schemeClr val="accent1">
                <a:tint val="44500"/>
                <a:satMod val="160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39952" y="5874605"/>
            <a:ext cx="4176464" cy="983395"/>
          </a:xfrm>
        </p:spPr>
        <p:txBody>
          <a:bodyPr>
            <a:normAutofit/>
          </a:bodyPr>
          <a:lstStyle/>
          <a:p>
            <a:r>
              <a:rPr lang="de-DE" dirty="0" err="1" smtClean="0">
                <a:latin typeface="MV Boli" panose="02000500030200090000" pitchFamily="2" charset="0"/>
                <a:cs typeface="MV Boli" panose="02000500030200090000" pitchFamily="2" charset="0"/>
              </a:rPr>
              <a:t>Omegna</a:t>
            </a:r>
            <a:endParaRPr lang="de-DE" dirty="0">
              <a:latin typeface="MV Boli" panose="02000500030200090000" pitchFamily="2" charset="0"/>
              <a:cs typeface="MV Boli" panose="02000500030200090000" pitchFamily="2" charset="0"/>
            </a:endParaRPr>
          </a:p>
        </p:txBody>
      </p:sp>
      <p:pic>
        <p:nvPicPr>
          <p:cNvPr id="2050" name="Picture 2" descr="C:\Users\Nutzer\Desktop\GTA\GTA Heiner\IMG_56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60648"/>
            <a:ext cx="8223488"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3596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utzer\Desktop\GTA\Bilder^dAGMAR\IMG_317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143001" y="-1171827"/>
            <a:ext cx="6857997" cy="9143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167862" y="5936454"/>
            <a:ext cx="6808274" cy="584775"/>
          </a:xfrm>
          <a:prstGeom prst="rect">
            <a:avLst/>
          </a:prstGeom>
          <a:noFill/>
        </p:spPr>
        <p:txBody>
          <a:bodyPr wrap="none" rtlCol="0">
            <a:spAutoFit/>
          </a:bodyPr>
          <a:lstStyle/>
          <a:p>
            <a:r>
              <a:rPr lang="de-DE" sz="3200" b="1" dirty="0" smtClean="0">
                <a:latin typeface="MV Boli" panose="02000500030200090000" pitchFamily="2" charset="0"/>
                <a:cs typeface="MV Boli" panose="02000500030200090000" pitchFamily="2" charset="0"/>
              </a:rPr>
              <a:t>... und wir folgen frohen Muts....</a:t>
            </a:r>
            <a:endParaRPr lang="de-DE" sz="3200" b="1"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25740676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utzer\Desktop\GTA\GTA Ta 3 San Gottardo -\2017 GTA-3-07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868" y="0"/>
            <a:ext cx="91588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3568" y="5922951"/>
            <a:ext cx="8187268" cy="584775"/>
          </a:xfrm>
          <a:prstGeom prst="rect">
            <a:avLst/>
          </a:prstGeom>
          <a:noFill/>
        </p:spPr>
        <p:txBody>
          <a:bodyPr wrap="square" rtlCol="0">
            <a:spAutoFit/>
          </a:bodyPr>
          <a:lstStyle/>
          <a:p>
            <a:r>
              <a:rPr lang="de-DE" sz="3200" dirty="0" smtClean="0">
                <a:latin typeface="MV Boli" panose="02000500030200090000" pitchFamily="2" charset="0"/>
                <a:cs typeface="MV Boli" panose="02000500030200090000" pitchFamily="2" charset="0"/>
              </a:rPr>
              <a:t>Paula und Fred volle Kraft voraus !</a:t>
            </a:r>
            <a:endParaRPr lang="de-DE"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021584403"/>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utzer\Desktop\GTA\GTA Ta 3 San Gottardo -\2017 GTA-3-08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 y="0"/>
            <a:ext cx="9204960" cy="685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9974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556" name="Picture 4" descr="C:\Users\Nutzer\Desktop\GTA\GTA Ta 3 San Gottardo -\2017 GTA-3-07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747592" y="1547792"/>
            <a:ext cx="6246696" cy="3816424"/>
          </a:xfrm>
          <a:prstGeom prst="rect">
            <a:avLst/>
          </a:prstGeom>
          <a:solidFill>
            <a:srgbClr val="FFFFFF">
              <a:shade val="85000"/>
            </a:srgbClr>
          </a:solidFill>
          <a:ln w="730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6160454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9458" name="Picture 2" descr="C:\Users\Nutzer\Desktop\GTA\GTA Ta 3 San Gottardo -\2017 GTA-3-0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620688"/>
            <a:ext cx="8496944" cy="4911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99592" y="5739353"/>
            <a:ext cx="4903907" cy="707886"/>
          </a:xfrm>
          <a:prstGeom prst="rect">
            <a:avLst/>
          </a:prstGeom>
          <a:noFill/>
        </p:spPr>
        <p:txBody>
          <a:bodyPr wrap="none" rtlCol="0">
            <a:spAutoFit/>
          </a:bodyPr>
          <a:lstStyle/>
          <a:p>
            <a:r>
              <a:rPr lang="de-DE" sz="4000" b="1" dirty="0" err="1" smtClean="0">
                <a:latin typeface="Bradley Hand ITC" panose="03070402050302030203" pitchFamily="66" charset="0"/>
                <a:cs typeface="MV Boli" panose="02000500030200090000" pitchFamily="2" charset="0"/>
              </a:rPr>
              <a:t>Rifugio</a:t>
            </a:r>
            <a:r>
              <a:rPr lang="de-DE" sz="4000" b="1" dirty="0" smtClean="0">
                <a:latin typeface="Bradley Hand ITC" panose="03070402050302030203" pitchFamily="66" charset="0"/>
                <a:cs typeface="MV Boli" panose="02000500030200090000" pitchFamily="2" charset="0"/>
              </a:rPr>
              <a:t> Alpe </a:t>
            </a:r>
            <a:r>
              <a:rPr lang="de-DE" sz="4000" b="1" dirty="0" err="1">
                <a:latin typeface="Bradley Hand ITC" panose="03070402050302030203" pitchFamily="66" charset="0"/>
                <a:cs typeface="MV Boli" panose="02000500030200090000" pitchFamily="2" charset="0"/>
              </a:rPr>
              <a:t>B</a:t>
            </a:r>
            <a:r>
              <a:rPr lang="de-DE" sz="4000" b="1" dirty="0" err="1" smtClean="0">
                <a:latin typeface="Bradley Hand ITC" panose="03070402050302030203" pitchFamily="66" charset="0"/>
                <a:cs typeface="MV Boli" panose="02000500030200090000" pitchFamily="2" charset="0"/>
              </a:rPr>
              <a:t>aranca</a:t>
            </a:r>
            <a:endParaRPr lang="de-DE" sz="4000" b="1" dirty="0">
              <a:latin typeface="Bradley Hand ITC" panose="03070402050302030203" pitchFamily="66" charset="0"/>
              <a:cs typeface="MV Boli" panose="02000500030200090000" pitchFamily="2" charset="0"/>
            </a:endParaRPr>
          </a:p>
        </p:txBody>
      </p:sp>
    </p:spTree>
    <p:extLst>
      <p:ext uri="{BB962C8B-B14F-4D97-AF65-F5344CB8AC3E}">
        <p14:creationId xmlns:p14="http://schemas.microsoft.com/office/powerpoint/2010/main" val="361912969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utzer\Desktop\GTA\GTA Ta 3 San Gottardo -\2017 GTA-3-0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251520" y="4725144"/>
            <a:ext cx="7124066" cy="1715998"/>
            <a:chOff x="251520" y="4725144"/>
            <a:chExt cx="7124066" cy="1715998"/>
          </a:xfrm>
        </p:grpSpPr>
        <p:sp>
          <p:nvSpPr>
            <p:cNvPr id="2" name="Textfeld 1"/>
            <p:cNvSpPr txBox="1"/>
            <p:nvPr/>
          </p:nvSpPr>
          <p:spPr>
            <a:xfrm>
              <a:off x="251520" y="5733256"/>
              <a:ext cx="7124066" cy="707886"/>
            </a:xfrm>
            <a:prstGeom prst="rect">
              <a:avLst/>
            </a:prstGeom>
            <a:solidFill>
              <a:schemeClr val="bg1">
                <a:alpha val="49000"/>
              </a:schemeClr>
            </a:solidFill>
          </p:spPr>
          <p:txBody>
            <a:bodyPr wrap="none" rtlCol="0">
              <a:spAutoFit/>
            </a:bodyPr>
            <a:lstStyle/>
            <a:p>
              <a:r>
                <a:rPr lang="de-DE" sz="2000" dirty="0" smtClean="0">
                  <a:latin typeface="MV Boli" panose="02000500030200090000" pitchFamily="2" charset="0"/>
                  <a:cs typeface="MV Boli" panose="02000500030200090000" pitchFamily="2" charset="0"/>
                </a:rPr>
                <a:t>Die Schweizer : </a:t>
              </a:r>
              <a:r>
                <a:rPr lang="de-DE" sz="2000" dirty="0">
                  <a:latin typeface="MV Boli" panose="02000500030200090000" pitchFamily="2" charset="0"/>
                  <a:cs typeface="MV Boli" panose="02000500030200090000" pitchFamily="2" charset="0"/>
                </a:rPr>
                <a:t>V</a:t>
              </a:r>
              <a:r>
                <a:rPr lang="de-DE" sz="2000" dirty="0" smtClean="0">
                  <a:latin typeface="MV Boli" panose="02000500030200090000" pitchFamily="2" charset="0"/>
                  <a:cs typeface="MV Boli" panose="02000500030200090000" pitchFamily="2" charset="0"/>
                </a:rPr>
                <a:t>ater und Sohn bei der Alpenquerung – </a:t>
              </a:r>
              <a:br>
                <a:rPr lang="de-DE" sz="2000" dirty="0" smtClean="0">
                  <a:latin typeface="MV Boli" panose="02000500030200090000" pitchFamily="2" charset="0"/>
                  <a:cs typeface="MV Boli" panose="02000500030200090000" pitchFamily="2" charset="0"/>
                </a:rPr>
              </a:br>
              <a:r>
                <a:rPr lang="de-DE" sz="2000" dirty="0" smtClean="0">
                  <a:latin typeface="MV Boli" panose="02000500030200090000" pitchFamily="2" charset="0"/>
                  <a:cs typeface="MV Boli" panose="02000500030200090000" pitchFamily="2" charset="0"/>
                </a:rPr>
                <a:t>von Wien nach Nizza!!</a:t>
              </a:r>
              <a:endParaRPr lang="de-DE" sz="2000" dirty="0">
                <a:latin typeface="MV Boli" panose="02000500030200090000" pitchFamily="2" charset="0"/>
                <a:cs typeface="MV Boli" panose="02000500030200090000" pitchFamily="2" charset="0"/>
              </a:endParaRPr>
            </a:p>
          </p:txBody>
        </p:sp>
        <p:cxnSp>
          <p:nvCxnSpPr>
            <p:cNvPr id="4" name="Gerade Verbindung mit Pfeil 3"/>
            <p:cNvCxnSpPr/>
            <p:nvPr/>
          </p:nvCxnSpPr>
          <p:spPr>
            <a:xfrm flipV="1">
              <a:off x="539552" y="4725144"/>
              <a:ext cx="72008"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599901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C:\Users\Nutzer\Desktop\GTA\Bilder Originalgröße\2017 GTA-12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6"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Nutzer\Desktop\GTA\GTA Ta 3 San Gottardo -\2017 GTA-3-09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05483">
            <a:off x="533635" y="921898"/>
            <a:ext cx="2664296" cy="3996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613281" y="404664"/>
            <a:ext cx="4786888" cy="1384995"/>
          </a:xfrm>
          <a:prstGeom prst="rect">
            <a:avLst/>
          </a:prstGeom>
          <a:noFill/>
        </p:spPr>
        <p:txBody>
          <a:bodyPr wrap="none" rtlCol="0">
            <a:spAutoFit/>
          </a:bodyPr>
          <a:lstStyle/>
          <a:p>
            <a:r>
              <a:rPr lang="de-DE" sz="2800" b="1" dirty="0" smtClean="0">
                <a:latin typeface="Bradley Hand ITC" panose="03070402050302030203" pitchFamily="66" charset="0"/>
              </a:rPr>
              <a:t>Und abends wieder </a:t>
            </a:r>
          </a:p>
          <a:p>
            <a:r>
              <a:rPr lang="de-DE" sz="2800" b="1" dirty="0" smtClean="0">
                <a:latin typeface="Bradley Hand ITC" panose="03070402050302030203" pitchFamily="66" charset="0"/>
              </a:rPr>
              <a:t>ein tolles italienisches Menü – </a:t>
            </a:r>
          </a:p>
          <a:p>
            <a:r>
              <a:rPr lang="de-DE" sz="2800" b="1" dirty="0" smtClean="0">
                <a:latin typeface="Bradley Hand ITC" panose="03070402050302030203" pitchFamily="66" charset="0"/>
              </a:rPr>
              <a:t>mit </a:t>
            </a:r>
            <a:r>
              <a:rPr lang="de-DE" sz="2800" b="1" dirty="0" err="1" smtClean="0">
                <a:latin typeface="Bradley Hand ITC" panose="03070402050302030203" pitchFamily="66" charset="0"/>
              </a:rPr>
              <a:t>Génépi</a:t>
            </a:r>
            <a:r>
              <a:rPr lang="de-DE" sz="2800" b="1" dirty="0" smtClean="0">
                <a:latin typeface="Bradley Hand ITC" panose="03070402050302030203" pitchFamily="66" charset="0"/>
              </a:rPr>
              <a:t> !!!</a:t>
            </a:r>
            <a:endParaRPr lang="de-DE" sz="2800" b="1" dirty="0">
              <a:latin typeface="Bradley Hand ITC" panose="03070402050302030203" pitchFamily="66" charset="0"/>
            </a:endParaRPr>
          </a:p>
        </p:txBody>
      </p:sp>
      <p:pic>
        <p:nvPicPr>
          <p:cNvPr id="1027" name="Picture 3" descr="C:\Users\Nutzer\Desktop\GTA\GTA Heiner2\20170720_20574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552554">
            <a:off x="6739448" y="1994975"/>
            <a:ext cx="1673034" cy="297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44172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1000"/>
                                        <p:tgtEl>
                                          <p:spTgt spid="20485"/>
                                        </p:tgtEl>
                                      </p:cBhvr>
                                    </p:animEffect>
                                    <p:anim calcmode="lin" valueType="num">
                                      <p:cBhvr>
                                        <p:cTn id="8" dur="1000" fill="hold"/>
                                        <p:tgtEl>
                                          <p:spTgt spid="20485"/>
                                        </p:tgtEl>
                                        <p:attrNameLst>
                                          <p:attrName>ppt_x</p:attrName>
                                        </p:attrNameLst>
                                      </p:cBhvr>
                                      <p:tavLst>
                                        <p:tav tm="0">
                                          <p:val>
                                            <p:strVal val="#ppt_x"/>
                                          </p:val>
                                        </p:tav>
                                        <p:tav tm="100000">
                                          <p:val>
                                            <p:strVal val="#ppt_x"/>
                                          </p:val>
                                        </p:tav>
                                      </p:tavLst>
                                    </p:anim>
                                    <p:anim calcmode="lin" valueType="num">
                                      <p:cBhvr>
                                        <p:cTn id="9" dur="1000" fill="hold"/>
                                        <p:tgtEl>
                                          <p:spTgt spid="204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utzer\Desktop\GTA\GTA Ta 3 San Gottardo -\2017 GTA-3-0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5079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utzer\Desktop\GTA\GTA 4 Tag Rifugio Baranca\Tag 4 001.JP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8276" y="-28576"/>
            <a:ext cx="9265920" cy="6949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60648"/>
            <a:ext cx="6490879" cy="1200329"/>
          </a:xfrm>
          <a:prstGeom prst="rect">
            <a:avLst/>
          </a:prstGeom>
          <a:noFill/>
        </p:spPr>
        <p:txBody>
          <a:bodyPr wrap="none" rtlCol="0">
            <a:spAutoFit/>
          </a:bodyPr>
          <a:lstStyle/>
          <a:p>
            <a:r>
              <a:rPr lang="de-DE" sz="3600" dirty="0" smtClean="0">
                <a:solidFill>
                  <a:srgbClr val="FF0000"/>
                </a:solidFill>
                <a:latin typeface="MV Boli" panose="02000500030200090000" pitchFamily="2" charset="0"/>
                <a:cs typeface="MV Boli" panose="02000500030200090000" pitchFamily="2" charset="0"/>
              </a:rPr>
              <a:t>Tag 4,Dienstag</a:t>
            </a:r>
          </a:p>
          <a:p>
            <a:r>
              <a:rPr lang="de-DE" sz="3600" dirty="0" err="1" smtClean="0">
                <a:latin typeface="MV Boli" panose="02000500030200090000" pitchFamily="2" charset="0"/>
                <a:cs typeface="MV Boli" panose="02000500030200090000" pitchFamily="2" charset="0"/>
              </a:rPr>
              <a:t>Rif</a:t>
            </a:r>
            <a:r>
              <a:rPr lang="de-DE" sz="3600" dirty="0" smtClean="0">
                <a:latin typeface="MV Boli" panose="02000500030200090000" pitchFamily="2" charset="0"/>
                <a:cs typeface="MV Boli" panose="02000500030200090000" pitchFamily="2" charset="0"/>
              </a:rPr>
              <a:t> Alpe </a:t>
            </a:r>
            <a:r>
              <a:rPr lang="de-DE" sz="3600" dirty="0" err="1" smtClean="0">
                <a:latin typeface="MV Boli" panose="02000500030200090000" pitchFamily="2" charset="0"/>
                <a:cs typeface="MV Boli" panose="02000500030200090000" pitchFamily="2" charset="0"/>
              </a:rPr>
              <a:t>Baranca</a:t>
            </a:r>
            <a:r>
              <a:rPr lang="de-DE" sz="3600" dirty="0" smtClean="0">
                <a:latin typeface="MV Boli" panose="02000500030200090000" pitchFamily="2" charset="0"/>
                <a:cs typeface="MV Boli" panose="02000500030200090000" pitchFamily="2" charset="0"/>
              </a:rPr>
              <a:t> – </a:t>
            </a:r>
            <a:r>
              <a:rPr lang="de-DE" sz="3600" dirty="0" err="1" smtClean="0">
                <a:latin typeface="MV Boli" panose="02000500030200090000" pitchFamily="2" charset="0"/>
                <a:cs typeface="MV Boli" panose="02000500030200090000" pitchFamily="2" charset="0"/>
              </a:rPr>
              <a:t>Carcoforo</a:t>
            </a:r>
            <a:endParaRPr lang="de-DE" sz="36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1706581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074" name="Picture 2" descr="C:\Users\Nutzer\Desktop\GTA\GTA 4 Tag Rifugio Baranca\Tag 4 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091" y="378403"/>
            <a:ext cx="4187885" cy="6281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Nutzer\Desktop\GTA\GTA 4 Tag Rifugio Baranca\Tag 4 0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4008" y="2492896"/>
            <a:ext cx="4150236" cy="3710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8130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1112</Words>
  <Application>Microsoft Office PowerPoint</Application>
  <PresentationFormat>Bildschirmpräsentation (4:3)</PresentationFormat>
  <Paragraphs>223</Paragraphs>
  <Slides>436</Slides>
  <Notes>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436</vt:i4>
      </vt:variant>
    </vt:vector>
  </HeadingPairs>
  <TitlesOfParts>
    <vt:vector size="442" baseType="lpstr">
      <vt:lpstr>Arial</vt:lpstr>
      <vt:lpstr>Bradley Hand ITC</vt:lpstr>
      <vt:lpstr>Calibri</vt:lpstr>
      <vt:lpstr>Linux Libertine G</vt:lpstr>
      <vt:lpstr>MV Boli</vt:lpstr>
      <vt:lpstr>Larissa</vt:lpstr>
      <vt:lpstr>GTA Grande Traversata delle Alpi : von Forno nach Trovinasse</vt:lpstr>
      <vt:lpstr>PowerPoint-Präsentation</vt:lpstr>
      <vt:lpstr>PowerPoint-Präsentation</vt:lpstr>
      <vt:lpstr>Flughafen Bergamo</vt:lpstr>
      <vt:lpstr>PowerPoint-Präsentation</vt:lpstr>
      <vt:lpstr>PowerPoint-Präsentation</vt:lpstr>
      <vt:lpstr>PowerPoint-Präsentation</vt:lpstr>
      <vt:lpstr>Omegna</vt:lpstr>
      <vt:lpstr>Omegna</vt:lpstr>
      <vt:lpstr>Omegna</vt:lpstr>
      <vt:lpstr>PowerPoint-Präsentation</vt:lpstr>
      <vt:lpstr>PowerPoint-Präsentation</vt:lpstr>
      <vt:lpstr>... und zuletzt mit  dem Bus nach Forno Ankunft 15.30...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GTA Grande Traversata delle Alpi  von Forno nach Trovinasse</dc:title>
  <dc:creator>Susanne</dc:creator>
  <cp:lastModifiedBy>Susanne</cp:lastModifiedBy>
  <cp:revision>321</cp:revision>
  <dcterms:created xsi:type="dcterms:W3CDTF">2017-08-04T20:03:40Z</dcterms:created>
  <dcterms:modified xsi:type="dcterms:W3CDTF">2020-01-14T11:46:33Z</dcterms:modified>
</cp:coreProperties>
</file>